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267" r:id="rId2"/>
    <p:sldId id="268" r:id="rId3"/>
    <p:sldId id="270" r:id="rId4"/>
    <p:sldId id="271" r:id="rId5"/>
    <p:sldId id="269" r:id="rId6"/>
    <p:sldId id="289" r:id="rId7"/>
    <p:sldId id="290" r:id="rId8"/>
    <p:sldId id="291" r:id="rId9"/>
    <p:sldId id="292" r:id="rId10"/>
    <p:sldId id="272" r:id="rId11"/>
    <p:sldId id="315" r:id="rId12"/>
    <p:sldId id="273" r:id="rId13"/>
    <p:sldId id="274" r:id="rId14"/>
    <p:sldId id="318" r:id="rId15"/>
    <p:sldId id="316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299" r:id="rId24"/>
    <p:sldId id="301" r:id="rId25"/>
    <p:sldId id="302" r:id="rId26"/>
    <p:sldId id="303" r:id="rId27"/>
    <p:sldId id="314" r:id="rId28"/>
    <p:sldId id="317" r:id="rId29"/>
    <p:sldId id="313" r:id="rId30"/>
    <p:sldId id="305" r:id="rId31"/>
    <p:sldId id="306" r:id="rId32"/>
    <p:sldId id="307" r:id="rId33"/>
    <p:sldId id="310" r:id="rId34"/>
    <p:sldId id="309" r:id="rId35"/>
    <p:sldId id="311" r:id="rId36"/>
    <p:sldId id="312" r:id="rId37"/>
  </p:sldIdLst>
  <p:sldSz cx="9906000" cy="6858000" type="A4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6633"/>
    <a:srgbClr val="996600"/>
    <a:srgbClr val="CC9900"/>
    <a:srgbClr val="663300"/>
    <a:srgbClr val="CCCC00"/>
    <a:srgbClr val="A50021"/>
    <a:srgbClr val="990033"/>
    <a:srgbClr val="6600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1956" autoAdjust="0"/>
  </p:normalViewPr>
  <p:slideViewPr>
    <p:cSldViewPr showGuides="1">
      <p:cViewPr>
        <p:scale>
          <a:sx n="119" d="100"/>
          <a:sy n="119" d="100"/>
        </p:scale>
        <p:origin x="-1458" y="3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IMES2011EURELECTRIC\PRIMESresults\VGHGsDECARBEURd_calculation%20for%20new%20E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180826360599347E-2"/>
          <c:y val="0.11918216108487088"/>
          <c:w val="0.82347433824155247"/>
          <c:h val="0.63570848845709527"/>
        </c:manualLayout>
      </c:layout>
      <c:barChart>
        <c:barDir val="col"/>
        <c:grouping val="clustered"/>
        <c:varyColors val="0"/>
        <c:ser>
          <c:idx val="0"/>
          <c:order val="0"/>
          <c:tx>
            <c:v>Total amount of RES support (Bn. EUR)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Sheet1!$A$3:$A$21</c:f>
              <c:strCache>
                <c:ptCount val="19"/>
                <c:pt idx="0">
                  <c:v>Austria</c:v>
                </c:pt>
                <c:pt idx="1">
                  <c:v>Belgium</c:v>
                </c:pt>
                <c:pt idx="2">
                  <c:v>Czech Rep</c:v>
                </c:pt>
                <c:pt idx="3">
                  <c:v>Estonia</c:v>
                </c:pt>
                <c:pt idx="4">
                  <c:v>Finland</c:v>
                </c:pt>
                <c:pt idx="5">
                  <c:v>France </c:v>
                </c:pt>
                <c:pt idx="6">
                  <c:v>Germany</c:v>
                </c:pt>
                <c:pt idx="7">
                  <c:v>Hungary</c:v>
                </c:pt>
                <c:pt idx="8">
                  <c:v>Italy</c:v>
                </c:pt>
                <c:pt idx="9">
                  <c:v>Luxembourg</c:v>
                </c:pt>
                <c:pt idx="10">
                  <c:v>Netherlands</c:v>
                </c:pt>
                <c:pt idx="11">
                  <c:v>Poland</c:v>
                </c:pt>
                <c:pt idx="12">
                  <c:v>Portugal</c:v>
                </c:pt>
                <c:pt idx="13">
                  <c:v>Romania</c:v>
                </c:pt>
                <c:pt idx="14">
                  <c:v>Slovenia</c:v>
                </c:pt>
                <c:pt idx="15">
                  <c:v>Spain</c:v>
                </c:pt>
                <c:pt idx="16">
                  <c:v>Sweden</c:v>
                </c:pt>
                <c:pt idx="17">
                  <c:v>UK</c:v>
                </c:pt>
                <c:pt idx="18">
                  <c:v>Denmark</c:v>
                </c:pt>
              </c:strCache>
            </c:strRef>
          </c:cat>
          <c:val>
            <c:numRef>
              <c:f>Sheet1!$B$3:$B$21</c:f>
              <c:numCache>
                <c:formatCode>General</c:formatCode>
                <c:ptCount val="19"/>
                <c:pt idx="0">
                  <c:v>0.378</c:v>
                </c:pt>
                <c:pt idx="1">
                  <c:v>0.72899999999999998</c:v>
                </c:pt>
                <c:pt idx="2">
                  <c:v>0.48799999999999999</c:v>
                </c:pt>
                <c:pt idx="3">
                  <c:v>4.2000000000000003E-2</c:v>
                </c:pt>
                <c:pt idx="4">
                  <c:v>1.6E-2</c:v>
                </c:pt>
                <c:pt idx="5">
                  <c:v>1.5109999999999999</c:v>
                </c:pt>
                <c:pt idx="6">
                  <c:v>9.5120000000000005</c:v>
                </c:pt>
                <c:pt idx="7">
                  <c:v>0.247</c:v>
                </c:pt>
                <c:pt idx="8">
                  <c:v>3.427</c:v>
                </c:pt>
                <c:pt idx="9">
                  <c:v>1.4E-2</c:v>
                </c:pt>
                <c:pt idx="10">
                  <c:v>0.69</c:v>
                </c:pt>
                <c:pt idx="11">
                  <c:v>0.61699999999999999</c:v>
                </c:pt>
                <c:pt idx="12">
                  <c:v>0.752</c:v>
                </c:pt>
                <c:pt idx="13">
                  <c:v>3.6999999999999998E-2</c:v>
                </c:pt>
                <c:pt idx="14">
                  <c:v>3.5999999999999997E-2</c:v>
                </c:pt>
                <c:pt idx="15">
                  <c:v>5.3710000000000004</c:v>
                </c:pt>
                <c:pt idx="16">
                  <c:v>0.48299999999999998</c:v>
                </c:pt>
                <c:pt idx="17">
                  <c:v>1.4379999999999999</c:v>
                </c:pt>
                <c:pt idx="18">
                  <c:v>0.50600000000000001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11296"/>
        <c:axId val="31512832"/>
      </c:barChart>
      <c:lineChart>
        <c:grouping val="standard"/>
        <c:varyColors val="0"/>
        <c:ser>
          <c:idx val="1"/>
          <c:order val="1"/>
          <c:tx>
            <c:v>Average RES Support (EUR/MWh)</c:v>
          </c:tx>
          <c:spPr>
            <a:ln w="15875"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Sheet1!$A$3:$A$21</c:f>
              <c:strCache>
                <c:ptCount val="19"/>
                <c:pt idx="0">
                  <c:v>Austria</c:v>
                </c:pt>
                <c:pt idx="1">
                  <c:v>Belgium</c:v>
                </c:pt>
                <c:pt idx="2">
                  <c:v>Czech Rep</c:v>
                </c:pt>
                <c:pt idx="3">
                  <c:v>Estonia</c:v>
                </c:pt>
                <c:pt idx="4">
                  <c:v>Finland</c:v>
                </c:pt>
                <c:pt idx="5">
                  <c:v>France </c:v>
                </c:pt>
                <c:pt idx="6">
                  <c:v>Germany</c:v>
                </c:pt>
                <c:pt idx="7">
                  <c:v>Hungary</c:v>
                </c:pt>
                <c:pt idx="8">
                  <c:v>Italy</c:v>
                </c:pt>
                <c:pt idx="9">
                  <c:v>Luxembourg</c:v>
                </c:pt>
                <c:pt idx="10">
                  <c:v>Netherlands</c:v>
                </c:pt>
                <c:pt idx="11">
                  <c:v>Poland</c:v>
                </c:pt>
                <c:pt idx="12">
                  <c:v>Portugal</c:v>
                </c:pt>
                <c:pt idx="13">
                  <c:v>Romania</c:v>
                </c:pt>
                <c:pt idx="14">
                  <c:v>Slovenia</c:v>
                </c:pt>
                <c:pt idx="15">
                  <c:v>Spain</c:v>
                </c:pt>
                <c:pt idx="16">
                  <c:v>Sweden</c:v>
                </c:pt>
                <c:pt idx="17">
                  <c:v>UK</c:v>
                </c:pt>
                <c:pt idx="18">
                  <c:v>Denmark</c:v>
                </c:pt>
              </c:strCache>
            </c:strRef>
          </c:cat>
          <c:val>
            <c:numRef>
              <c:f>Sheet1!$D$3:$D$21</c:f>
              <c:numCache>
                <c:formatCode>General</c:formatCode>
                <c:ptCount val="19"/>
                <c:pt idx="0">
                  <c:v>58.786936236391909</c:v>
                </c:pt>
                <c:pt idx="1">
                  <c:v>126.08094085091663</c:v>
                </c:pt>
                <c:pt idx="2">
                  <c:v>113.46198558474774</c:v>
                </c:pt>
                <c:pt idx="3">
                  <c:v>54.193548387096776</c:v>
                </c:pt>
                <c:pt idx="4">
                  <c:v>6.0998856271444915</c:v>
                </c:pt>
                <c:pt idx="5">
                  <c:v>86.204929256047464</c:v>
                </c:pt>
                <c:pt idx="6">
                  <c:v>115.59822567904236</c:v>
                </c:pt>
                <c:pt idx="7">
                  <c:v>101.72981878088962</c:v>
                </c:pt>
                <c:pt idx="8">
                  <c:v>112.16941607750721</c:v>
                </c:pt>
                <c:pt idx="9">
                  <c:v>100.71942446043165</c:v>
                </c:pt>
                <c:pt idx="10">
                  <c:v>76.675186131792415</c:v>
                </c:pt>
                <c:pt idx="11">
                  <c:v>48.655468811607918</c:v>
                </c:pt>
                <c:pt idx="12">
                  <c:v>55.848496101002603</c:v>
                </c:pt>
                <c:pt idx="13">
                  <c:v>54.652880354505172</c:v>
                </c:pt>
                <c:pt idx="14">
                  <c:v>50.139275766016716</c:v>
                </c:pt>
                <c:pt idx="15">
                  <c:v>87.985715221807226</c:v>
                </c:pt>
                <c:pt idx="16">
                  <c:v>3.250139628151727</c:v>
                </c:pt>
                <c:pt idx="17">
                  <c:v>3.7730007425307441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20256"/>
        <c:axId val="31518720"/>
      </c:lineChart>
      <c:catAx>
        <c:axId val="3151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1512832"/>
        <c:crosses val="autoZero"/>
        <c:auto val="1"/>
        <c:lblAlgn val="ctr"/>
        <c:lblOffset val="100"/>
        <c:noMultiLvlLbl val="0"/>
      </c:catAx>
      <c:valAx>
        <c:axId val="31512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1511296"/>
        <c:crosses val="autoZero"/>
        <c:crossBetween val="between"/>
      </c:valAx>
      <c:valAx>
        <c:axId val="315187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1520256"/>
        <c:crosses val="max"/>
        <c:crossBetween val="between"/>
      </c:valAx>
      <c:catAx>
        <c:axId val="31520256"/>
        <c:scaling>
          <c:orientation val="minMax"/>
        </c:scaling>
        <c:delete val="1"/>
        <c:axPos val="b"/>
        <c:majorTickMark val="out"/>
        <c:minorTickMark val="none"/>
        <c:tickLblPos val="nextTo"/>
        <c:crossAx val="3151872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2.5798662913102198E-2"/>
          <c:y val="0.85840270010788555"/>
          <c:w val="0.76515102850985306"/>
          <c:h val="0.11372239056263088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EUA Allowances</a:t>
            </a:r>
            <a:endParaRPr lang="en-GB" dirty="0"/>
          </a:p>
        </c:rich>
      </c:tx>
      <c:layout>
        <c:manualLayout>
          <c:xMode val="edge"/>
          <c:yMode val="edge"/>
          <c:x val="0.10876716929542034"/>
          <c:y val="7.11174814673221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40318934413717"/>
          <c:y val="5.7782381154059793E-2"/>
          <c:w val="0.86822273678426942"/>
          <c:h val="0.78732971570656851"/>
        </c:manualLayout>
      </c:layout>
      <c:barChart>
        <c:barDir val="col"/>
        <c:grouping val="clustered"/>
        <c:varyColors val="0"/>
        <c:ser>
          <c:idx val="0"/>
          <c:order val="0"/>
          <c:tx>
            <c:v>Current EUA: -1.74% pa</c:v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numRef>
              <c:f>'EU27'!$B$125:$B$167</c:f>
              <c:numCache>
                <c:formatCode>General</c:formatCode>
                <c:ptCount val="4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  <c:pt idx="22">
                  <c:v>2030</c:v>
                </c:pt>
                <c:pt idx="23">
                  <c:v>2031</c:v>
                </c:pt>
                <c:pt idx="24">
                  <c:v>2032</c:v>
                </c:pt>
                <c:pt idx="25">
                  <c:v>2033</c:v>
                </c:pt>
                <c:pt idx="26">
                  <c:v>2034</c:v>
                </c:pt>
                <c:pt idx="27">
                  <c:v>2035</c:v>
                </c:pt>
                <c:pt idx="28">
                  <c:v>2036</c:v>
                </c:pt>
                <c:pt idx="29">
                  <c:v>2037</c:v>
                </c:pt>
                <c:pt idx="30">
                  <c:v>2038</c:v>
                </c:pt>
                <c:pt idx="31">
                  <c:v>2039</c:v>
                </c:pt>
                <c:pt idx="32">
                  <c:v>2040</c:v>
                </c:pt>
                <c:pt idx="33">
                  <c:v>2041</c:v>
                </c:pt>
                <c:pt idx="34">
                  <c:v>2042</c:v>
                </c:pt>
                <c:pt idx="35">
                  <c:v>2043</c:v>
                </c:pt>
                <c:pt idx="36">
                  <c:v>2044</c:v>
                </c:pt>
                <c:pt idx="37">
                  <c:v>2045</c:v>
                </c:pt>
                <c:pt idx="38">
                  <c:v>2046</c:v>
                </c:pt>
                <c:pt idx="39">
                  <c:v>2047</c:v>
                </c:pt>
                <c:pt idx="40">
                  <c:v>2048</c:v>
                </c:pt>
                <c:pt idx="41">
                  <c:v>2049</c:v>
                </c:pt>
                <c:pt idx="42">
                  <c:v>2050</c:v>
                </c:pt>
              </c:numCache>
            </c:numRef>
          </c:cat>
          <c:val>
            <c:numRef>
              <c:f>'EU27'!$G$125:$G$167</c:f>
              <c:numCache>
                <c:formatCode>0.00</c:formatCode>
                <c:ptCount val="43"/>
                <c:pt idx="0">
                  <c:v>2255.0150450504416</c:v>
                </c:pt>
                <c:pt idx="1">
                  <c:v>2251.3220338988099</c:v>
                </c:pt>
                <c:pt idx="2">
                  <c:v>2294.4899056847262</c:v>
                </c:pt>
                <c:pt idx="3">
                  <c:v>2420.4753322113256</c:v>
                </c:pt>
                <c:pt idx="4">
                  <c:v>2450.0880492113256</c:v>
                </c:pt>
                <c:pt idx="5">
                  <c:v>2323.3411671572385</c:v>
                </c:pt>
                <c:pt idx="6">
                  <c:v>2285.2097801572386</c:v>
                </c:pt>
                <c:pt idx="7">
                  <c:v>2247.0783931572382</c:v>
                </c:pt>
                <c:pt idx="8">
                  <c:v>2208.9470061572388</c:v>
                </c:pt>
                <c:pt idx="9">
                  <c:v>2170.8156191572384</c:v>
                </c:pt>
                <c:pt idx="10">
                  <c:v>2132.6842321572385</c:v>
                </c:pt>
                <c:pt idx="11">
                  <c:v>2094.5528451572386</c:v>
                </c:pt>
                <c:pt idx="12">
                  <c:v>2056.4214581572382</c:v>
                </c:pt>
                <c:pt idx="13">
                  <c:v>1904.2900711572383</c:v>
                </c:pt>
                <c:pt idx="14">
                  <c:v>1866.1586841572382</c:v>
                </c:pt>
                <c:pt idx="15">
                  <c:v>1828.0272971572383</c:v>
                </c:pt>
                <c:pt idx="16">
                  <c:v>1789.8959101572384</c:v>
                </c:pt>
                <c:pt idx="17">
                  <c:v>1751.7645231572383</c:v>
                </c:pt>
                <c:pt idx="18">
                  <c:v>1713.6331361572384</c:v>
                </c:pt>
                <c:pt idx="19">
                  <c:v>1675.5017491572382</c:v>
                </c:pt>
                <c:pt idx="20">
                  <c:v>1637.3703621572383</c:v>
                </c:pt>
                <c:pt idx="21">
                  <c:v>1599.2389751572384</c:v>
                </c:pt>
                <c:pt idx="22">
                  <c:v>1561.1075881572383</c:v>
                </c:pt>
                <c:pt idx="23">
                  <c:v>1522.9762011572384</c:v>
                </c:pt>
                <c:pt idx="24">
                  <c:v>1484.8448141572385</c:v>
                </c:pt>
                <c:pt idx="25">
                  <c:v>1446.7134271572384</c:v>
                </c:pt>
                <c:pt idx="26">
                  <c:v>1408.5820401572385</c:v>
                </c:pt>
                <c:pt idx="27">
                  <c:v>1370.4506531572383</c:v>
                </c:pt>
                <c:pt idx="28">
                  <c:v>1332.3192661572384</c:v>
                </c:pt>
                <c:pt idx="29">
                  <c:v>1294.1878791572385</c:v>
                </c:pt>
                <c:pt idx="30">
                  <c:v>1256.0564921572384</c:v>
                </c:pt>
                <c:pt idx="31">
                  <c:v>1217.9251051572385</c:v>
                </c:pt>
                <c:pt idx="32">
                  <c:v>1179.7937181572383</c:v>
                </c:pt>
                <c:pt idx="33">
                  <c:v>1141.6623311572384</c:v>
                </c:pt>
                <c:pt idx="34">
                  <c:v>1103.5309441572383</c:v>
                </c:pt>
                <c:pt idx="35">
                  <c:v>1065.3995571572384</c:v>
                </c:pt>
                <c:pt idx="36">
                  <c:v>1027.2681701572385</c:v>
                </c:pt>
                <c:pt idx="37">
                  <c:v>989.1367831572386</c:v>
                </c:pt>
                <c:pt idx="38">
                  <c:v>951.00539615723858</c:v>
                </c:pt>
                <c:pt idx="39">
                  <c:v>912.87400915723856</c:v>
                </c:pt>
                <c:pt idx="40">
                  <c:v>874.74262215723866</c:v>
                </c:pt>
                <c:pt idx="41">
                  <c:v>836.61123515723864</c:v>
                </c:pt>
                <c:pt idx="42">
                  <c:v>798.47984815723862</c:v>
                </c:pt>
              </c:numCache>
            </c:numRef>
          </c:val>
        </c:ser>
        <c:ser>
          <c:idx val="1"/>
          <c:order val="1"/>
          <c:tx>
            <c:v>Required EUA: -3% pa</c:v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numRef>
              <c:f>'EU27'!$B$125:$B$167</c:f>
              <c:numCache>
                <c:formatCode>General</c:formatCode>
                <c:ptCount val="4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  <c:pt idx="22">
                  <c:v>2030</c:v>
                </c:pt>
                <c:pt idx="23">
                  <c:v>2031</c:v>
                </c:pt>
                <c:pt idx="24">
                  <c:v>2032</c:v>
                </c:pt>
                <c:pt idx="25">
                  <c:v>2033</c:v>
                </c:pt>
                <c:pt idx="26">
                  <c:v>2034</c:v>
                </c:pt>
                <c:pt idx="27">
                  <c:v>2035</c:v>
                </c:pt>
                <c:pt idx="28">
                  <c:v>2036</c:v>
                </c:pt>
                <c:pt idx="29">
                  <c:v>2037</c:v>
                </c:pt>
                <c:pt idx="30">
                  <c:v>2038</c:v>
                </c:pt>
                <c:pt idx="31">
                  <c:v>2039</c:v>
                </c:pt>
                <c:pt idx="32">
                  <c:v>2040</c:v>
                </c:pt>
                <c:pt idx="33">
                  <c:v>2041</c:v>
                </c:pt>
                <c:pt idx="34">
                  <c:v>2042</c:v>
                </c:pt>
                <c:pt idx="35">
                  <c:v>2043</c:v>
                </c:pt>
                <c:pt idx="36">
                  <c:v>2044</c:v>
                </c:pt>
                <c:pt idx="37">
                  <c:v>2045</c:v>
                </c:pt>
                <c:pt idx="38">
                  <c:v>2046</c:v>
                </c:pt>
                <c:pt idx="39">
                  <c:v>2047</c:v>
                </c:pt>
                <c:pt idx="40">
                  <c:v>2048</c:v>
                </c:pt>
                <c:pt idx="41">
                  <c:v>2049</c:v>
                </c:pt>
                <c:pt idx="42">
                  <c:v>2050</c:v>
                </c:pt>
              </c:numCache>
            </c:numRef>
          </c:cat>
          <c:val>
            <c:numRef>
              <c:f>'EU27'!$P$125:$P$167</c:f>
              <c:numCache>
                <c:formatCode>0.00</c:formatCode>
                <c:ptCount val="43"/>
                <c:pt idx="0">
                  <c:v>2255.0150450504416</c:v>
                </c:pt>
                <c:pt idx="1">
                  <c:v>2251.3220338988099</c:v>
                </c:pt>
                <c:pt idx="2">
                  <c:v>2294.4899056847262</c:v>
                </c:pt>
                <c:pt idx="3">
                  <c:v>2420.4753322113256</c:v>
                </c:pt>
                <c:pt idx="4">
                  <c:v>2450.0880492113256</c:v>
                </c:pt>
                <c:pt idx="5">
                  <c:v>2323.3411671572385</c:v>
                </c:pt>
                <c:pt idx="6">
                  <c:v>2285.2097801572386</c:v>
                </c:pt>
                <c:pt idx="7">
                  <c:v>2247.0783931572382</c:v>
                </c:pt>
                <c:pt idx="8">
                  <c:v>2208.9470061572388</c:v>
                </c:pt>
                <c:pt idx="9">
                  <c:v>2170.8156191572384</c:v>
                </c:pt>
                <c:pt idx="10">
                  <c:v>2132.6842321572385</c:v>
                </c:pt>
                <c:pt idx="11">
                  <c:v>2094.5528451572386</c:v>
                </c:pt>
                <c:pt idx="12">
                  <c:v>2056.4214581572382</c:v>
                </c:pt>
                <c:pt idx="13">
                  <c:v>1904.2900711572383</c:v>
                </c:pt>
                <c:pt idx="14" formatCode="0">
                  <c:v>1838.5891957596759</c:v>
                </c:pt>
                <c:pt idx="15" formatCode="0">
                  <c:v>1772.8883203621135</c:v>
                </c:pt>
                <c:pt idx="16" formatCode="0">
                  <c:v>1707.1874449645511</c:v>
                </c:pt>
                <c:pt idx="17" formatCode="0">
                  <c:v>1641.4865695669887</c:v>
                </c:pt>
                <c:pt idx="18" formatCode="0">
                  <c:v>1575.7856941694263</c:v>
                </c:pt>
                <c:pt idx="19" formatCode="0">
                  <c:v>1510.0848187718639</c:v>
                </c:pt>
                <c:pt idx="20" formatCode="0">
                  <c:v>1444.3839433743015</c:v>
                </c:pt>
                <c:pt idx="21" formatCode="0">
                  <c:v>1378.683067976739</c:v>
                </c:pt>
                <c:pt idx="22" formatCode="0">
                  <c:v>1312.9821925791766</c:v>
                </c:pt>
                <c:pt idx="23" formatCode="0">
                  <c:v>1247.2813171816142</c:v>
                </c:pt>
                <c:pt idx="24" formatCode="0">
                  <c:v>1181.5804417840518</c:v>
                </c:pt>
                <c:pt idx="25" formatCode="0">
                  <c:v>1115.8795663864894</c:v>
                </c:pt>
                <c:pt idx="26" formatCode="0">
                  <c:v>1050.178690988927</c:v>
                </c:pt>
                <c:pt idx="27" formatCode="0">
                  <c:v>984.47781559136445</c:v>
                </c:pt>
                <c:pt idx="28" formatCode="0">
                  <c:v>918.77694019380192</c:v>
                </c:pt>
                <c:pt idx="29" formatCode="0">
                  <c:v>853.07606479623939</c:v>
                </c:pt>
                <c:pt idx="30" formatCode="0">
                  <c:v>787.37518939867687</c:v>
                </c:pt>
                <c:pt idx="31" formatCode="0">
                  <c:v>721.67431400111434</c:v>
                </c:pt>
                <c:pt idx="32" formatCode="0">
                  <c:v>655.97343860355181</c:v>
                </c:pt>
                <c:pt idx="33" formatCode="0">
                  <c:v>590.27256320598929</c:v>
                </c:pt>
                <c:pt idx="34" formatCode="0">
                  <c:v>524.57168780842676</c:v>
                </c:pt>
                <c:pt idx="35" formatCode="0">
                  <c:v>458.87081241086423</c:v>
                </c:pt>
                <c:pt idx="36" formatCode="0">
                  <c:v>393.16993701330171</c:v>
                </c:pt>
                <c:pt idx="37" formatCode="0">
                  <c:v>327.46906161573918</c:v>
                </c:pt>
                <c:pt idx="38" formatCode="0">
                  <c:v>261.76818621817665</c:v>
                </c:pt>
                <c:pt idx="39" formatCode="0">
                  <c:v>196.06731082061413</c:v>
                </c:pt>
                <c:pt idx="40" formatCode="0">
                  <c:v>130.3664354230516</c:v>
                </c:pt>
                <c:pt idx="41" formatCode="0">
                  <c:v>64.665560025489071</c:v>
                </c:pt>
                <c:pt idx="42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72170624"/>
        <c:axId val="172921984"/>
      </c:barChart>
      <c:catAx>
        <c:axId val="1721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21984"/>
        <c:crosses val="autoZero"/>
        <c:auto val="1"/>
        <c:lblAlgn val="ctr"/>
        <c:lblOffset val="100"/>
        <c:noMultiLvlLbl val="0"/>
      </c:catAx>
      <c:valAx>
        <c:axId val="1729219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en-GB" sz="2400">
                <a:solidFill>
                  <a:srgbClr val="00B050"/>
                </a:solidFill>
              </a:rPr>
              <a:t>Electricity Demand in TWh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991838925527695E-2"/>
          <c:y val="5.1439059681199446E-2"/>
          <c:w val="0.76665148900586322"/>
          <c:h val="0.84149622110489197"/>
        </c:manualLayout>
      </c:layout>
      <c:areaChart>
        <c:grouping val="stacked"/>
        <c:varyColors val="0"/>
        <c:ser>
          <c:idx val="0"/>
          <c:order val="1"/>
          <c:tx>
            <c:strRef>
              <c:f>'PCR demand'!$A$260</c:f>
              <c:strCache>
                <c:ptCount val="1"/>
                <c:pt idx="0">
                  <c:v>Distr. Losses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.43712414701257601"/>
                  <c:y val="-6.334125098970820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demand'!$B$260:$N$260</c:f>
              <c:numCache>
                <c:formatCode>0</c:formatCode>
                <c:ptCount val="13"/>
                <c:pt idx="0">
                  <c:v>170.92522906976748</c:v>
                </c:pt>
                <c:pt idx="1">
                  <c:v>196.59260813953489</c:v>
                </c:pt>
                <c:pt idx="2">
                  <c:v>214.09145813953489</c:v>
                </c:pt>
                <c:pt idx="3">
                  <c:v>219.07056279069769</c:v>
                </c:pt>
                <c:pt idx="4">
                  <c:v>228.39770147573782</c:v>
                </c:pt>
                <c:pt idx="5">
                  <c:v>249.97630454963576</c:v>
                </c:pt>
                <c:pt idx="6">
                  <c:v>261.63725905180871</c:v>
                </c:pt>
                <c:pt idx="7">
                  <c:v>275.64829430753304</c:v>
                </c:pt>
                <c:pt idx="8">
                  <c:v>287.44225425962429</c:v>
                </c:pt>
                <c:pt idx="9">
                  <c:v>304.9422696518738</c:v>
                </c:pt>
                <c:pt idx="10">
                  <c:v>324.16771486434874</c:v>
                </c:pt>
                <c:pt idx="11">
                  <c:v>339.33701377203823</c:v>
                </c:pt>
                <c:pt idx="12">
                  <c:v>351.39573576782078</c:v>
                </c:pt>
              </c:numCache>
            </c:numRef>
          </c:val>
        </c:ser>
        <c:ser>
          <c:idx val="1"/>
          <c:order val="2"/>
          <c:tx>
            <c:strRef>
              <c:f>'PCR demand'!$A$261</c:f>
              <c:strCache>
                <c:ptCount val="1"/>
                <c:pt idx="0">
                  <c:v>Losses Efficiency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demand'!$B$261:$N$261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0.85862271693136449</c:v>
                </c:pt>
                <c:pt idx="5">
                  <c:v>-0.91191460773251265</c:v>
                </c:pt>
                <c:pt idx="6">
                  <c:v>-19.459984587863886</c:v>
                </c:pt>
                <c:pt idx="7">
                  <c:v>-22.37412646072957</c:v>
                </c:pt>
                <c:pt idx="8">
                  <c:v>-33.217144113532953</c:v>
                </c:pt>
                <c:pt idx="9">
                  <c:v>-42.991363345019181</c:v>
                </c:pt>
                <c:pt idx="10">
                  <c:v>-54.696163589032835</c:v>
                </c:pt>
                <c:pt idx="11">
                  <c:v>-76.702566188191952</c:v>
                </c:pt>
                <c:pt idx="12">
                  <c:v>-95.849810093569914</c:v>
                </c:pt>
              </c:numCache>
            </c:numRef>
          </c:val>
        </c:ser>
        <c:ser>
          <c:idx val="2"/>
          <c:order val="3"/>
          <c:tx>
            <c:strRef>
              <c:f>'PCR demand'!$A$262</c:f>
              <c:strCache>
                <c:ptCount val="1"/>
                <c:pt idx="0">
                  <c:v>Industry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.42666663153380613"/>
                  <c:y val="6.334125098970588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demand'!$B$262:$N$262</c:f>
              <c:numCache>
                <c:formatCode>0</c:formatCode>
                <c:ptCount val="13"/>
                <c:pt idx="0">
                  <c:v>978.60982335679853</c:v>
                </c:pt>
                <c:pt idx="1">
                  <c:v>956.07087856221415</c:v>
                </c:pt>
                <c:pt idx="2">
                  <c:v>1068.4816456562214</c:v>
                </c:pt>
                <c:pt idx="3">
                  <c:v>1134.4507684655307</c:v>
                </c:pt>
                <c:pt idx="4">
                  <c:v>1138.4725522497683</c:v>
                </c:pt>
                <c:pt idx="5">
                  <c:v>1223.8788564648241</c:v>
                </c:pt>
                <c:pt idx="6">
                  <c:v>1251.7436068802583</c:v>
                </c:pt>
                <c:pt idx="7">
                  <c:v>1270.3280086610182</c:v>
                </c:pt>
                <c:pt idx="8">
                  <c:v>1278.0745518937099</c:v>
                </c:pt>
                <c:pt idx="9">
                  <c:v>1315.3252519683297</c:v>
                </c:pt>
                <c:pt idx="10">
                  <c:v>1367.5964246245549</c:v>
                </c:pt>
                <c:pt idx="11">
                  <c:v>1411.0661895629748</c:v>
                </c:pt>
                <c:pt idx="12">
                  <c:v>1446.0440585416429</c:v>
                </c:pt>
              </c:numCache>
            </c:numRef>
          </c:val>
        </c:ser>
        <c:ser>
          <c:idx val="3"/>
          <c:order val="4"/>
          <c:tx>
            <c:strRef>
              <c:f>'PCR demand'!$A$263</c:f>
              <c:strCache>
                <c:ptCount val="1"/>
                <c:pt idx="0">
                  <c:v>Ind. Efficiency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demand'!$B$263:$N$263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1.7690609716948984</c:v>
                </c:pt>
                <c:pt idx="5">
                  <c:v>-0.16561261340393685</c:v>
                </c:pt>
                <c:pt idx="6">
                  <c:v>-53.107964288124549</c:v>
                </c:pt>
                <c:pt idx="7">
                  <c:v>-64.461339409324182</c:v>
                </c:pt>
                <c:pt idx="8">
                  <c:v>-58.963012272797869</c:v>
                </c:pt>
                <c:pt idx="9">
                  <c:v>-80.294857602631737</c:v>
                </c:pt>
                <c:pt idx="10">
                  <c:v>-93.546049591131805</c:v>
                </c:pt>
                <c:pt idx="11">
                  <c:v>-146.92744855186288</c:v>
                </c:pt>
                <c:pt idx="12">
                  <c:v>-201.80630076511784</c:v>
                </c:pt>
              </c:numCache>
            </c:numRef>
          </c:val>
        </c:ser>
        <c:ser>
          <c:idx val="4"/>
          <c:order val="5"/>
          <c:tx>
            <c:strRef>
              <c:f>'PCR demand'!$A$264</c:f>
              <c:strCache>
                <c:ptCount val="1"/>
                <c:pt idx="0">
                  <c:v>Households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.43503265005572794"/>
                  <c:y val="-3.8543781424912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demand'!$B$264:$N$264</c:f>
              <c:numCache>
                <c:formatCode>0</c:formatCode>
                <c:ptCount val="13"/>
                <c:pt idx="0">
                  <c:v>584.0628507982467</c:v>
                </c:pt>
                <c:pt idx="1">
                  <c:v>654.76512145708068</c:v>
                </c:pt>
                <c:pt idx="2">
                  <c:v>711.17596736529583</c:v>
                </c:pt>
                <c:pt idx="3">
                  <c:v>795.04787207021252</c:v>
                </c:pt>
                <c:pt idx="4">
                  <c:v>825.54728888146849</c:v>
                </c:pt>
                <c:pt idx="5">
                  <c:v>930.52387288730324</c:v>
                </c:pt>
                <c:pt idx="6">
                  <c:v>986.27730739121318</c:v>
                </c:pt>
                <c:pt idx="7">
                  <c:v>1056.5251129930334</c:v>
                </c:pt>
                <c:pt idx="8">
                  <c:v>1102.7904645576311</c:v>
                </c:pt>
                <c:pt idx="9">
                  <c:v>1154.6246835075217</c:v>
                </c:pt>
                <c:pt idx="10">
                  <c:v>1212.2014274601984</c:v>
                </c:pt>
                <c:pt idx="11">
                  <c:v>1265.3308978605287</c:v>
                </c:pt>
                <c:pt idx="12">
                  <c:v>1304.827747661109</c:v>
                </c:pt>
              </c:numCache>
            </c:numRef>
          </c:val>
        </c:ser>
        <c:ser>
          <c:idx val="5"/>
          <c:order val="6"/>
          <c:tx>
            <c:strRef>
              <c:f>'PCR demand'!$A$265</c:f>
              <c:strCache>
                <c:ptCount val="1"/>
                <c:pt idx="0">
                  <c:v>Hous. Efficiency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demand'!$B$265:$N$265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2.1506942359153527</c:v>
                </c:pt>
                <c:pt idx="5">
                  <c:v>2.2968217332285121</c:v>
                </c:pt>
                <c:pt idx="6">
                  <c:v>-58.33726464602239</c:v>
                </c:pt>
                <c:pt idx="7">
                  <c:v>-70.818593288044326</c:v>
                </c:pt>
                <c:pt idx="8">
                  <c:v>-104.08004695393231</c:v>
                </c:pt>
                <c:pt idx="9">
                  <c:v>-102.38677632810777</c:v>
                </c:pt>
                <c:pt idx="10">
                  <c:v>-109.9429604002853</c:v>
                </c:pt>
                <c:pt idx="11">
                  <c:v>-164.32083942767576</c:v>
                </c:pt>
                <c:pt idx="12">
                  <c:v>-216.51734073538569</c:v>
                </c:pt>
              </c:numCache>
            </c:numRef>
          </c:val>
        </c:ser>
        <c:ser>
          <c:idx val="6"/>
          <c:order val="7"/>
          <c:tx>
            <c:strRef>
              <c:f>'PCR demand'!$A$266</c:f>
              <c:strCache>
                <c:ptCount val="1"/>
                <c:pt idx="0">
                  <c:v>Tertiary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.42039205621789433"/>
                  <c:y val="-1.24393637542295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demand'!$B$266:$N$266</c:f>
              <c:numCache>
                <c:formatCode>0</c:formatCode>
                <c:ptCount val="13"/>
                <c:pt idx="0">
                  <c:v>515.84213403546391</c:v>
                </c:pt>
                <c:pt idx="1">
                  <c:v>570.33632587098077</c:v>
                </c:pt>
                <c:pt idx="2">
                  <c:v>665.59817522262256</c:v>
                </c:pt>
                <c:pt idx="3">
                  <c:v>758.65842426346171</c:v>
                </c:pt>
                <c:pt idx="4">
                  <c:v>791.58258132771482</c:v>
                </c:pt>
                <c:pt idx="5">
                  <c:v>868.0991752150087</c:v>
                </c:pt>
                <c:pt idx="6">
                  <c:v>898.72594632491973</c:v>
                </c:pt>
                <c:pt idx="7">
                  <c:v>941.75884983971127</c:v>
                </c:pt>
                <c:pt idx="8">
                  <c:v>978.23857160762543</c:v>
                </c:pt>
                <c:pt idx="9">
                  <c:v>1028.4496013137455</c:v>
                </c:pt>
                <c:pt idx="10">
                  <c:v>1086.2603581534552</c:v>
                </c:pt>
                <c:pt idx="11">
                  <c:v>1131.8313413437108</c:v>
                </c:pt>
                <c:pt idx="12">
                  <c:v>1151.5306812263489</c:v>
                </c:pt>
              </c:numCache>
            </c:numRef>
          </c:val>
        </c:ser>
        <c:ser>
          <c:idx val="7"/>
          <c:order val="8"/>
          <c:tx>
            <c:strRef>
              <c:f>'PCR demand'!$A$267</c:f>
              <c:strCache>
                <c:ptCount val="1"/>
                <c:pt idx="0">
                  <c:v>Tert. Efficiency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demand'!$B$267:$N$267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5.0358063986719799</c:v>
                </c:pt>
                <c:pt idx="5">
                  <c:v>-7.8662207974748526</c:v>
                </c:pt>
                <c:pt idx="6">
                  <c:v>-28.125548967334794</c:v>
                </c:pt>
                <c:pt idx="7">
                  <c:v>-146.2471489169277</c:v>
                </c:pt>
                <c:pt idx="8">
                  <c:v>-195.4116162945636</c:v>
                </c:pt>
                <c:pt idx="9">
                  <c:v>-276.18217311542662</c:v>
                </c:pt>
                <c:pt idx="10">
                  <c:v>-381.39507607720543</c:v>
                </c:pt>
                <c:pt idx="11">
                  <c:v>-442.61856002778177</c:v>
                </c:pt>
                <c:pt idx="12">
                  <c:v>-491.89613835130831</c:v>
                </c:pt>
              </c:numCache>
            </c:numRef>
          </c:val>
        </c:ser>
        <c:ser>
          <c:idx val="8"/>
          <c:order val="9"/>
          <c:tx>
            <c:strRef>
              <c:f>'PCR demand'!$A$268</c:f>
              <c:strCache>
                <c:ptCount val="1"/>
                <c:pt idx="0">
                  <c:v>Energy Branch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.44339865629983788"/>
                  <c:y val="-9.501187648456114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demand'!$B$268:$N$268</c:f>
              <c:numCache>
                <c:formatCode>0</c:formatCode>
                <c:ptCount val="13"/>
                <c:pt idx="0">
                  <c:v>95.938566316297823</c:v>
                </c:pt>
                <c:pt idx="1">
                  <c:v>92.831596801877396</c:v>
                </c:pt>
                <c:pt idx="2">
                  <c:v>88.446259518066455</c:v>
                </c:pt>
                <c:pt idx="3">
                  <c:v>94.408206021948075</c:v>
                </c:pt>
                <c:pt idx="4">
                  <c:v>111.76159659700234</c:v>
                </c:pt>
                <c:pt idx="5">
                  <c:v>98.621785019289646</c:v>
                </c:pt>
                <c:pt idx="6">
                  <c:v>99.535450160324871</c:v>
                </c:pt>
                <c:pt idx="7">
                  <c:v>98.078301453508374</c:v>
                </c:pt>
                <c:pt idx="8">
                  <c:v>92.656490203770886</c:v>
                </c:pt>
                <c:pt idx="9">
                  <c:v>90.803714600312588</c:v>
                </c:pt>
                <c:pt idx="10">
                  <c:v>138.71828157888569</c:v>
                </c:pt>
                <c:pt idx="11">
                  <c:v>143.36555141572737</c:v>
                </c:pt>
                <c:pt idx="12">
                  <c:v>146.37695600279156</c:v>
                </c:pt>
              </c:numCache>
            </c:numRef>
          </c:val>
        </c:ser>
        <c:ser>
          <c:idx val="9"/>
          <c:order val="10"/>
          <c:tx>
            <c:strRef>
              <c:f>'PCR demand'!$A$269</c:f>
              <c:strCache>
                <c:ptCount val="1"/>
                <c:pt idx="0">
                  <c:v>Hydrogen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.42875813462956019"/>
                  <c:y val="-6.017418844022169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demand'!$B$269:$N$269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0.16610413777151223</c:v>
                </c:pt>
                <c:pt idx="5">
                  <c:v>0.21448210055345385</c:v>
                </c:pt>
                <c:pt idx="6">
                  <c:v>-6.1551932664180669</c:v>
                </c:pt>
                <c:pt idx="7">
                  <c:v>-9.0280995174454688</c:v>
                </c:pt>
                <c:pt idx="8">
                  <c:v>-8.1548704087866923</c:v>
                </c:pt>
                <c:pt idx="9">
                  <c:v>142.93450824379022</c:v>
                </c:pt>
                <c:pt idx="10">
                  <c:v>278.69364697339773</c:v>
                </c:pt>
                <c:pt idx="11">
                  <c:v>429.62284978046421</c:v>
                </c:pt>
                <c:pt idx="12">
                  <c:v>547.84363565534443</c:v>
                </c:pt>
              </c:numCache>
            </c:numRef>
          </c:val>
        </c:ser>
        <c:ser>
          <c:idx val="10"/>
          <c:order val="11"/>
          <c:tx>
            <c:strRef>
              <c:f>'PCR demand'!$A$270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.42666670073988783"/>
                  <c:y val="-0.117720330139455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demand'!$B$270:$N$270</c:f>
              <c:numCache>
                <c:formatCode>0</c:formatCode>
                <c:ptCount val="13"/>
                <c:pt idx="0">
                  <c:v>62.701711547583436</c:v>
                </c:pt>
                <c:pt idx="1">
                  <c:v>67.286888163712405</c:v>
                </c:pt>
                <c:pt idx="2">
                  <c:v>71.05620827100789</c:v>
                </c:pt>
                <c:pt idx="3">
                  <c:v>73.895693333283489</c:v>
                </c:pt>
                <c:pt idx="4">
                  <c:v>78.355333148285396</c:v>
                </c:pt>
                <c:pt idx="5">
                  <c:v>81.980845087058242</c:v>
                </c:pt>
                <c:pt idx="6">
                  <c:v>85.295403015592782</c:v>
                </c:pt>
                <c:pt idx="7">
                  <c:v>90.925885453414708</c:v>
                </c:pt>
                <c:pt idx="8">
                  <c:v>115.63494434627425</c:v>
                </c:pt>
                <c:pt idx="9">
                  <c:v>157.25023704528547</c:v>
                </c:pt>
                <c:pt idx="10">
                  <c:v>193.81521380417698</c:v>
                </c:pt>
                <c:pt idx="11">
                  <c:v>224.31031424062257</c:v>
                </c:pt>
                <c:pt idx="12">
                  <c:v>248.71078926497222</c:v>
                </c:pt>
              </c:numCache>
            </c:numRef>
          </c:val>
        </c:ser>
        <c:ser>
          <c:idx val="11"/>
          <c:order val="12"/>
          <c:tx>
            <c:strRef>
              <c:f>'PCR demand'!$A$271</c:f>
              <c:strCache>
                <c:ptCount val="1"/>
                <c:pt idx="0">
                  <c:v>Electromobility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.44339865629983788"/>
                  <c:y val="-0.1551860649247822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demand'!$B$271:$N$271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1.5407934687956981E-2</c:v>
                </c:pt>
                <c:pt idx="5">
                  <c:v>-2.9276341616935042E-2</c:v>
                </c:pt>
                <c:pt idx="6">
                  <c:v>49.804488541102572</c:v>
                </c:pt>
                <c:pt idx="7">
                  <c:v>126.28562647912068</c:v>
                </c:pt>
                <c:pt idx="8">
                  <c:v>198.5259982886904</c:v>
                </c:pt>
                <c:pt idx="9">
                  <c:v>292.78993192406273</c:v>
                </c:pt>
                <c:pt idx="10">
                  <c:v>402.2346915719861</c:v>
                </c:pt>
                <c:pt idx="11">
                  <c:v>418.37150653680658</c:v>
                </c:pt>
                <c:pt idx="12">
                  <c:v>425.41288275706239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218432"/>
        <c:axId val="105219968"/>
      </c:areaChart>
      <c:lineChart>
        <c:grouping val="standard"/>
        <c:varyColors val="0"/>
        <c:ser>
          <c:idx val="12"/>
          <c:order val="0"/>
          <c:tx>
            <c:v>Reference</c:v>
          </c:tx>
          <c:spPr>
            <a:ln w="31750" cap="rnd">
              <a:solidFill>
                <a:schemeClr val="tx1"/>
              </a:solidFill>
              <a:prstDash val="sysDash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2"/>
              <c:layout>
                <c:manualLayout>
                  <c:x val="-0.37437905413995748"/>
                  <c:y val="7.2842438638163101E-2"/>
                </c:manualLayout>
              </c:layout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0530"/>
                        <a:gd name="adj2" fmla="val 17808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'PCR demand'!$B$259:$N$259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'PCR demand'!$B$256:$N$256</c:f>
              <c:numCache>
                <c:formatCode>0</c:formatCode>
                <c:ptCount val="13"/>
                <c:pt idx="0">
                  <c:v>2408.0803151241576</c:v>
                </c:pt>
                <c:pt idx="1">
                  <c:v>2537.8834189954005</c:v>
                </c:pt>
                <c:pt idx="2">
                  <c:v>2818.8497141727494</c:v>
                </c:pt>
                <c:pt idx="3">
                  <c:v>3075.5315269451339</c:v>
                </c:pt>
                <c:pt idx="4">
                  <c:v>3174.1170536799768</c:v>
                </c:pt>
                <c:pt idx="5">
                  <c:v>3453.0808392231197</c:v>
                </c:pt>
                <c:pt idx="6">
                  <c:v>3583.2149728241175</c:v>
                </c:pt>
                <c:pt idx="7">
                  <c:v>3733.2644527082184</c:v>
                </c:pt>
                <c:pt idx="8">
                  <c:v>3854.8372768686359</c:v>
                </c:pt>
                <c:pt idx="9">
                  <c:v>4051.3957580870683</c:v>
                </c:pt>
                <c:pt idx="10">
                  <c:v>4322.7594204856196</c:v>
                </c:pt>
                <c:pt idx="11">
                  <c:v>4515.2413081956029</c:v>
                </c:pt>
                <c:pt idx="12">
                  <c:v>4648.885968464685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18432"/>
        <c:axId val="105219968"/>
      </c:lineChart>
      <c:catAx>
        <c:axId val="1052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19968"/>
        <c:crosses val="autoZero"/>
        <c:auto val="1"/>
        <c:lblAlgn val="ctr"/>
        <c:lblOffset val="100"/>
        <c:noMultiLvlLbl val="0"/>
      </c:catAx>
      <c:valAx>
        <c:axId val="10521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1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7235227831828"/>
          <c:y val="0.12944908295213575"/>
          <c:w val="0.73434585392748664"/>
          <c:h val="0.61033767822468477"/>
        </c:manualLayout>
      </c:layout>
      <c:barChart>
        <c:barDir val="col"/>
        <c:grouping val="clustered"/>
        <c:varyColors val="0"/>
        <c:ser>
          <c:idx val="0"/>
          <c:order val="0"/>
          <c:tx>
            <c:v>Gross Generation (GWh)</c:v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Sheet1!$B$28:$F$28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Sheet1!$B$29:$F$29</c:f>
              <c:numCache>
                <c:formatCode>0</c:formatCode>
                <c:ptCount val="5"/>
                <c:pt idx="0">
                  <c:v>3367547</c:v>
                </c:pt>
                <c:pt idx="1">
                  <c:v>3371491</c:v>
                </c:pt>
                <c:pt idx="2">
                  <c:v>3203499</c:v>
                </c:pt>
                <c:pt idx="3">
                  <c:v>3346225</c:v>
                </c:pt>
                <c:pt idx="4">
                  <c:v>3279570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45"/>
        <c:axId val="106380672"/>
        <c:axId val="106382464"/>
      </c:barChart>
      <c:lineChart>
        <c:grouping val="standard"/>
        <c:varyColors val="0"/>
        <c:ser>
          <c:idx val="1"/>
          <c:order val="1"/>
          <c:tx>
            <c:v>RES Share (%)</c:v>
          </c:tx>
          <c:spPr>
            <a:ln w="19050">
              <a:solidFill>
                <a:srgbClr val="000099"/>
              </a:solidFill>
            </a:ln>
          </c:spPr>
          <c:marker>
            <c:symbol val="none"/>
          </c:marker>
          <c:val>
            <c:numRef>
              <c:f>Sheet1!$B$31:$F$31</c:f>
              <c:numCache>
                <c:formatCode>0.00</c:formatCode>
                <c:ptCount val="5"/>
                <c:pt idx="0">
                  <c:v>15.14</c:v>
                </c:pt>
                <c:pt idx="1">
                  <c:v>16.36</c:v>
                </c:pt>
                <c:pt idx="2">
                  <c:v>18.25</c:v>
                </c:pt>
                <c:pt idx="3">
                  <c:v>19.940000000000001</c:v>
                </c:pt>
                <c:pt idx="4">
                  <c:v>20.440000000000001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85792"/>
        <c:axId val="106384000"/>
      </c:lineChart>
      <c:catAx>
        <c:axId val="1063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382464"/>
        <c:crosses val="autoZero"/>
        <c:auto val="1"/>
        <c:lblAlgn val="ctr"/>
        <c:lblOffset val="100"/>
        <c:noMultiLvlLbl val="0"/>
      </c:catAx>
      <c:valAx>
        <c:axId val="1063824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spPr>
          <a:ln w="3175"/>
        </c:spPr>
        <c:crossAx val="106380672"/>
        <c:crosses val="autoZero"/>
        <c:crossBetween val="between"/>
      </c:valAx>
      <c:valAx>
        <c:axId val="106384000"/>
        <c:scaling>
          <c:orientation val="minMax"/>
        </c:scaling>
        <c:delete val="0"/>
        <c:axPos val="r"/>
        <c:numFmt formatCode="#,##0_);\(#,##0\)" sourceLinked="0"/>
        <c:majorTickMark val="out"/>
        <c:minorTickMark val="none"/>
        <c:tickLblPos val="nextTo"/>
        <c:crossAx val="106385792"/>
        <c:crosses val="max"/>
        <c:crossBetween val="between"/>
      </c:valAx>
      <c:catAx>
        <c:axId val="106385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0638400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3771395797505351"/>
          <c:y val="0.8362351671037167"/>
          <c:w val="0.72820511909909269"/>
          <c:h val="6.1279158800850456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288BB-9338-4E6E-AAA9-D82FFFD366F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482C847-0A50-42E1-AAD6-91E71E4A5223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Smart metering &amp; smart grids</a:t>
          </a:r>
          <a:endParaRPr lang="en-GB" dirty="0"/>
        </a:p>
      </dgm:t>
    </dgm:pt>
    <dgm:pt modelId="{A36F34F7-A086-44C9-82AF-A80D9D2388AD}" type="parTrans" cxnId="{DEE8BF0B-6577-4650-BE57-18CB93B92219}">
      <dgm:prSet/>
      <dgm:spPr/>
      <dgm:t>
        <a:bodyPr/>
        <a:lstStyle/>
        <a:p>
          <a:endParaRPr lang="en-GB"/>
        </a:p>
      </dgm:t>
    </dgm:pt>
    <dgm:pt modelId="{F293B1D3-5DD7-4993-A0F2-C1C2D5A8C0FA}" type="sibTrans" cxnId="{DEE8BF0B-6577-4650-BE57-18CB93B92219}">
      <dgm:prSet/>
      <dgm:spPr/>
      <dgm:t>
        <a:bodyPr/>
        <a:lstStyle/>
        <a:p>
          <a:endParaRPr lang="en-GB"/>
        </a:p>
      </dgm:t>
    </dgm:pt>
    <dgm:pt modelId="{2EE898DB-6003-44E1-ACD0-0C876AE97EDC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Replacement</a:t>
          </a:r>
          <a:endParaRPr lang="en-GB" dirty="0"/>
        </a:p>
      </dgm:t>
    </dgm:pt>
    <dgm:pt modelId="{E7B25A20-E799-4DA6-9BF7-ECC3A0D3AC8C}" type="sibTrans" cxnId="{5090118D-C03C-4169-9C14-A8182C18D555}">
      <dgm:prSet/>
      <dgm:spPr/>
      <dgm:t>
        <a:bodyPr/>
        <a:lstStyle/>
        <a:p>
          <a:endParaRPr lang="en-GB"/>
        </a:p>
      </dgm:t>
    </dgm:pt>
    <dgm:pt modelId="{0114BF99-0166-4E4E-8F5C-5B61B75F61BE}" type="parTrans" cxnId="{5090118D-C03C-4169-9C14-A8182C18D555}">
      <dgm:prSet/>
      <dgm:spPr/>
      <dgm:t>
        <a:bodyPr/>
        <a:lstStyle/>
        <a:p>
          <a:endParaRPr lang="en-GB"/>
        </a:p>
      </dgm:t>
    </dgm:pt>
    <dgm:pt modelId="{C0FA294F-1DBE-421E-A390-07CF45896825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Integration of distributed energy sources</a:t>
          </a:r>
          <a:endParaRPr lang="en-GB" dirty="0"/>
        </a:p>
      </dgm:t>
    </dgm:pt>
    <dgm:pt modelId="{A1170CC5-FE1F-4B8E-BE76-4FE5F6D8324A}" type="sibTrans" cxnId="{90E148E2-D70C-4AD5-A423-CC592B057885}">
      <dgm:prSet/>
      <dgm:spPr/>
      <dgm:t>
        <a:bodyPr/>
        <a:lstStyle/>
        <a:p>
          <a:endParaRPr lang="en-GB"/>
        </a:p>
      </dgm:t>
    </dgm:pt>
    <dgm:pt modelId="{427D0464-C5EB-4629-85C7-B6161C03016D}" type="parTrans" cxnId="{90E148E2-D70C-4AD5-A423-CC592B057885}">
      <dgm:prSet/>
      <dgm:spPr/>
      <dgm:t>
        <a:bodyPr/>
        <a:lstStyle/>
        <a:p>
          <a:endParaRPr lang="en-GB"/>
        </a:p>
      </dgm:t>
    </dgm:pt>
    <dgm:pt modelId="{CB40B9D6-8B20-4668-95C0-3BB2D95E85E2}" type="pres">
      <dgm:prSet presAssocID="{1FF288BB-9338-4E6E-AAA9-D82FFFD366FE}" presName="Name0" presStyleCnt="0">
        <dgm:presLayoutVars>
          <dgm:dir/>
          <dgm:resizeHandles val="exact"/>
        </dgm:presLayoutVars>
      </dgm:prSet>
      <dgm:spPr/>
    </dgm:pt>
    <dgm:pt modelId="{18FD1EA5-9D13-41DC-8EF4-ACA9EF1022F2}" type="pres">
      <dgm:prSet presAssocID="{1FF288BB-9338-4E6E-AAA9-D82FFFD366FE}" presName="fgShape" presStyleLbl="fgShp" presStyleIdx="0" presStyleCnt="1"/>
      <dgm:spPr/>
      <dgm:t>
        <a:bodyPr/>
        <a:lstStyle/>
        <a:p>
          <a:endParaRPr lang="en-GB"/>
        </a:p>
      </dgm:t>
    </dgm:pt>
    <dgm:pt modelId="{84E2CB91-108E-4F34-853E-A1803C040A9E}" type="pres">
      <dgm:prSet presAssocID="{1FF288BB-9338-4E6E-AAA9-D82FFFD366FE}" presName="linComp" presStyleCnt="0"/>
      <dgm:spPr/>
    </dgm:pt>
    <dgm:pt modelId="{A6728AD0-6C05-499F-8C3B-6D47FEEB6025}" type="pres">
      <dgm:prSet presAssocID="{2EE898DB-6003-44E1-ACD0-0C876AE97EDC}" presName="compNode" presStyleCnt="0"/>
      <dgm:spPr/>
    </dgm:pt>
    <dgm:pt modelId="{2CC6F633-DA32-4FF8-B6A5-B95EAAD0E49E}" type="pres">
      <dgm:prSet presAssocID="{2EE898DB-6003-44E1-ACD0-0C876AE97EDC}" presName="bkgdShape" presStyleLbl="node1" presStyleIdx="0" presStyleCnt="3"/>
      <dgm:spPr/>
      <dgm:t>
        <a:bodyPr/>
        <a:lstStyle/>
        <a:p>
          <a:endParaRPr lang="en-GB"/>
        </a:p>
      </dgm:t>
    </dgm:pt>
    <dgm:pt modelId="{3419CEA9-E5CD-4725-82B9-9B88F9E8D7E1}" type="pres">
      <dgm:prSet presAssocID="{2EE898DB-6003-44E1-ACD0-0C876AE97E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C128BA-6C3F-49FA-AF38-086B1B96904B}" type="pres">
      <dgm:prSet presAssocID="{2EE898DB-6003-44E1-ACD0-0C876AE97EDC}" presName="invisiNode" presStyleLbl="node1" presStyleIdx="0" presStyleCnt="3"/>
      <dgm:spPr/>
    </dgm:pt>
    <dgm:pt modelId="{7115E263-CE6C-4F76-9BDA-78A599EDC28D}" type="pres">
      <dgm:prSet presAssocID="{2EE898DB-6003-44E1-ACD0-0C876AE97EDC}" presName="imagNode" presStyleLbl="fgImgPlace1" presStyleIdx="0" presStyleCnt="3" custScaleX="140387" custScaleY="1271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DDB1FE-5795-448F-BCAC-6170511933AF}" type="pres">
      <dgm:prSet presAssocID="{E7B25A20-E799-4DA6-9BF7-ECC3A0D3AC8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E52EB25-8B02-40C4-9D65-7966139C1842}" type="pres">
      <dgm:prSet presAssocID="{C0FA294F-1DBE-421E-A390-07CF45896825}" presName="compNode" presStyleCnt="0"/>
      <dgm:spPr/>
    </dgm:pt>
    <dgm:pt modelId="{1807E567-7C8C-4A99-8A9B-394555A94944}" type="pres">
      <dgm:prSet presAssocID="{C0FA294F-1DBE-421E-A390-07CF45896825}" presName="bkgdShape" presStyleLbl="node1" presStyleIdx="1" presStyleCnt="3" custLinFactNeighborX="-977"/>
      <dgm:spPr/>
      <dgm:t>
        <a:bodyPr/>
        <a:lstStyle/>
        <a:p>
          <a:endParaRPr lang="en-GB"/>
        </a:p>
      </dgm:t>
    </dgm:pt>
    <dgm:pt modelId="{DB6E2BB8-F7AE-4CF7-B1D2-9DF8A8320066}" type="pres">
      <dgm:prSet presAssocID="{C0FA294F-1DBE-421E-A390-07CF4589682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88475-4C2F-4A16-A5CA-0E7E0CC595CB}" type="pres">
      <dgm:prSet presAssocID="{C0FA294F-1DBE-421E-A390-07CF45896825}" presName="invisiNode" presStyleLbl="node1" presStyleIdx="1" presStyleCnt="3"/>
      <dgm:spPr/>
    </dgm:pt>
    <dgm:pt modelId="{B190E32A-C2F7-4D03-94F8-4CA726965676}" type="pres">
      <dgm:prSet presAssocID="{C0FA294F-1DBE-421E-A390-07CF45896825}" presName="imagNode" presStyleLbl="fgImgPlace1" presStyleIdx="1" presStyleCnt="3" custScaleX="140387" custScaleY="1271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49E9EE1-90CB-4521-BC2E-93F8D0316FB4}" type="pres">
      <dgm:prSet presAssocID="{A1170CC5-FE1F-4B8E-BE76-4FE5F6D8324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34BBC45-C664-4CCF-B7AC-16AADAEB6A74}" type="pres">
      <dgm:prSet presAssocID="{8482C847-0A50-42E1-AAD6-91E71E4A5223}" presName="compNode" presStyleCnt="0"/>
      <dgm:spPr/>
    </dgm:pt>
    <dgm:pt modelId="{EA79BA63-5814-4011-BD80-C8D0B6FB71D4}" type="pres">
      <dgm:prSet presAssocID="{8482C847-0A50-42E1-AAD6-91E71E4A5223}" presName="bkgdShape" presStyleLbl="node1" presStyleIdx="2" presStyleCnt="3"/>
      <dgm:spPr/>
      <dgm:t>
        <a:bodyPr/>
        <a:lstStyle/>
        <a:p>
          <a:endParaRPr lang="en-GB"/>
        </a:p>
      </dgm:t>
    </dgm:pt>
    <dgm:pt modelId="{5173E209-1B84-43BD-93AE-C1116B18F0DC}" type="pres">
      <dgm:prSet presAssocID="{8482C847-0A50-42E1-AAD6-91E71E4A522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A6B8CE-63BA-4380-ADE9-BEE9986BFA6E}" type="pres">
      <dgm:prSet presAssocID="{8482C847-0A50-42E1-AAD6-91E71E4A5223}" presName="invisiNode" presStyleLbl="node1" presStyleIdx="2" presStyleCnt="3"/>
      <dgm:spPr/>
    </dgm:pt>
    <dgm:pt modelId="{745857BA-3D8C-46DD-B243-15200D7E4158}" type="pres">
      <dgm:prSet presAssocID="{8482C847-0A50-42E1-AAD6-91E71E4A5223}" presName="imagNode" presStyleLbl="fgImgPlace1" presStyleIdx="2" presStyleCnt="3" custScaleX="140387" custScaleY="1271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E94CE-0ED7-46CA-A896-3E46A0F5B8EF}" type="presOf" srcId="{C0FA294F-1DBE-421E-A390-07CF45896825}" destId="{1807E567-7C8C-4A99-8A9B-394555A94944}" srcOrd="0" destOrd="0" presId="urn:microsoft.com/office/officeart/2005/8/layout/hList7"/>
    <dgm:cxn modelId="{90E148E2-D70C-4AD5-A423-CC592B057885}" srcId="{1FF288BB-9338-4E6E-AAA9-D82FFFD366FE}" destId="{C0FA294F-1DBE-421E-A390-07CF45896825}" srcOrd="1" destOrd="0" parTransId="{427D0464-C5EB-4629-85C7-B6161C03016D}" sibTransId="{A1170CC5-FE1F-4B8E-BE76-4FE5F6D8324A}"/>
    <dgm:cxn modelId="{4F363AE4-BBEE-42EB-AE59-6E43A061A88E}" type="presOf" srcId="{1FF288BB-9338-4E6E-AAA9-D82FFFD366FE}" destId="{CB40B9D6-8B20-4668-95C0-3BB2D95E85E2}" srcOrd="0" destOrd="0" presId="urn:microsoft.com/office/officeart/2005/8/layout/hList7"/>
    <dgm:cxn modelId="{9D65D3E6-D140-45E7-8033-595A9EEB83A6}" type="presOf" srcId="{A1170CC5-FE1F-4B8E-BE76-4FE5F6D8324A}" destId="{449E9EE1-90CB-4521-BC2E-93F8D0316FB4}" srcOrd="0" destOrd="0" presId="urn:microsoft.com/office/officeart/2005/8/layout/hList7"/>
    <dgm:cxn modelId="{5090118D-C03C-4169-9C14-A8182C18D555}" srcId="{1FF288BB-9338-4E6E-AAA9-D82FFFD366FE}" destId="{2EE898DB-6003-44E1-ACD0-0C876AE97EDC}" srcOrd="0" destOrd="0" parTransId="{0114BF99-0166-4E4E-8F5C-5B61B75F61BE}" sibTransId="{E7B25A20-E799-4DA6-9BF7-ECC3A0D3AC8C}"/>
    <dgm:cxn modelId="{36E00D3C-135A-4F59-A05A-F6E0B01795E0}" type="presOf" srcId="{2EE898DB-6003-44E1-ACD0-0C876AE97EDC}" destId="{3419CEA9-E5CD-4725-82B9-9B88F9E8D7E1}" srcOrd="1" destOrd="0" presId="urn:microsoft.com/office/officeart/2005/8/layout/hList7"/>
    <dgm:cxn modelId="{8903CDDB-8B2B-417F-BC69-3F6973E9BCCD}" type="presOf" srcId="{C0FA294F-1DBE-421E-A390-07CF45896825}" destId="{DB6E2BB8-F7AE-4CF7-B1D2-9DF8A8320066}" srcOrd="1" destOrd="0" presId="urn:microsoft.com/office/officeart/2005/8/layout/hList7"/>
    <dgm:cxn modelId="{13C2860A-702F-4016-81A2-846C530E7664}" type="presOf" srcId="{8482C847-0A50-42E1-AAD6-91E71E4A5223}" destId="{EA79BA63-5814-4011-BD80-C8D0B6FB71D4}" srcOrd="0" destOrd="0" presId="urn:microsoft.com/office/officeart/2005/8/layout/hList7"/>
    <dgm:cxn modelId="{1BFC3535-D024-44C6-AA7A-FA7F61DB4540}" type="presOf" srcId="{2EE898DB-6003-44E1-ACD0-0C876AE97EDC}" destId="{2CC6F633-DA32-4FF8-B6A5-B95EAAD0E49E}" srcOrd="0" destOrd="0" presId="urn:microsoft.com/office/officeart/2005/8/layout/hList7"/>
    <dgm:cxn modelId="{DEE8BF0B-6577-4650-BE57-18CB93B92219}" srcId="{1FF288BB-9338-4E6E-AAA9-D82FFFD366FE}" destId="{8482C847-0A50-42E1-AAD6-91E71E4A5223}" srcOrd="2" destOrd="0" parTransId="{A36F34F7-A086-44C9-82AF-A80D9D2388AD}" sibTransId="{F293B1D3-5DD7-4993-A0F2-C1C2D5A8C0FA}"/>
    <dgm:cxn modelId="{4D8C3115-736A-4851-8CD7-3126285A5939}" type="presOf" srcId="{8482C847-0A50-42E1-AAD6-91E71E4A5223}" destId="{5173E209-1B84-43BD-93AE-C1116B18F0DC}" srcOrd="1" destOrd="0" presId="urn:microsoft.com/office/officeart/2005/8/layout/hList7"/>
    <dgm:cxn modelId="{E14C8962-C0B5-49A7-A295-B8272BE2ED98}" type="presOf" srcId="{E7B25A20-E799-4DA6-9BF7-ECC3A0D3AC8C}" destId="{FFDDB1FE-5795-448F-BCAC-6170511933AF}" srcOrd="0" destOrd="0" presId="urn:microsoft.com/office/officeart/2005/8/layout/hList7"/>
    <dgm:cxn modelId="{C71D4533-C48E-4ECE-85AF-637DA961B8CF}" type="presParOf" srcId="{CB40B9D6-8B20-4668-95C0-3BB2D95E85E2}" destId="{18FD1EA5-9D13-41DC-8EF4-ACA9EF1022F2}" srcOrd="0" destOrd="0" presId="urn:microsoft.com/office/officeart/2005/8/layout/hList7"/>
    <dgm:cxn modelId="{5F06FCB1-ECC4-41BE-B26E-962F245A05CB}" type="presParOf" srcId="{CB40B9D6-8B20-4668-95C0-3BB2D95E85E2}" destId="{84E2CB91-108E-4F34-853E-A1803C040A9E}" srcOrd="1" destOrd="0" presId="urn:microsoft.com/office/officeart/2005/8/layout/hList7"/>
    <dgm:cxn modelId="{88DDE423-C538-4D85-97BD-F2784A48DD02}" type="presParOf" srcId="{84E2CB91-108E-4F34-853E-A1803C040A9E}" destId="{A6728AD0-6C05-499F-8C3B-6D47FEEB6025}" srcOrd="0" destOrd="0" presId="urn:microsoft.com/office/officeart/2005/8/layout/hList7"/>
    <dgm:cxn modelId="{3A17C68C-7925-4266-B1A0-4BC36629B5BE}" type="presParOf" srcId="{A6728AD0-6C05-499F-8C3B-6D47FEEB6025}" destId="{2CC6F633-DA32-4FF8-B6A5-B95EAAD0E49E}" srcOrd="0" destOrd="0" presId="urn:microsoft.com/office/officeart/2005/8/layout/hList7"/>
    <dgm:cxn modelId="{3E65E1DF-E4B1-43F0-9BA0-CDFB2B6477A8}" type="presParOf" srcId="{A6728AD0-6C05-499F-8C3B-6D47FEEB6025}" destId="{3419CEA9-E5CD-4725-82B9-9B88F9E8D7E1}" srcOrd="1" destOrd="0" presId="urn:microsoft.com/office/officeart/2005/8/layout/hList7"/>
    <dgm:cxn modelId="{8B52D3C2-CEB6-47A7-90B6-671EFE296775}" type="presParOf" srcId="{A6728AD0-6C05-499F-8C3B-6D47FEEB6025}" destId="{C6C128BA-6C3F-49FA-AF38-086B1B96904B}" srcOrd="2" destOrd="0" presId="urn:microsoft.com/office/officeart/2005/8/layout/hList7"/>
    <dgm:cxn modelId="{A0DA989B-ECDE-4C41-9851-B167458D955A}" type="presParOf" srcId="{A6728AD0-6C05-499F-8C3B-6D47FEEB6025}" destId="{7115E263-CE6C-4F76-9BDA-78A599EDC28D}" srcOrd="3" destOrd="0" presId="urn:microsoft.com/office/officeart/2005/8/layout/hList7"/>
    <dgm:cxn modelId="{31D17ADF-A8D1-424C-B226-1505F0058584}" type="presParOf" srcId="{84E2CB91-108E-4F34-853E-A1803C040A9E}" destId="{FFDDB1FE-5795-448F-BCAC-6170511933AF}" srcOrd="1" destOrd="0" presId="urn:microsoft.com/office/officeart/2005/8/layout/hList7"/>
    <dgm:cxn modelId="{AAD91CEE-FB64-4B6E-A77C-D1828B4FD7C2}" type="presParOf" srcId="{84E2CB91-108E-4F34-853E-A1803C040A9E}" destId="{0E52EB25-8B02-40C4-9D65-7966139C1842}" srcOrd="2" destOrd="0" presId="urn:microsoft.com/office/officeart/2005/8/layout/hList7"/>
    <dgm:cxn modelId="{B50F2C19-98A9-43BB-A882-B33642BFC6EF}" type="presParOf" srcId="{0E52EB25-8B02-40C4-9D65-7966139C1842}" destId="{1807E567-7C8C-4A99-8A9B-394555A94944}" srcOrd="0" destOrd="0" presId="urn:microsoft.com/office/officeart/2005/8/layout/hList7"/>
    <dgm:cxn modelId="{E8A741C3-0774-4740-93C8-79BBC9FAC746}" type="presParOf" srcId="{0E52EB25-8B02-40C4-9D65-7966139C1842}" destId="{DB6E2BB8-F7AE-4CF7-B1D2-9DF8A8320066}" srcOrd="1" destOrd="0" presId="urn:microsoft.com/office/officeart/2005/8/layout/hList7"/>
    <dgm:cxn modelId="{EA978F95-08FC-4D23-BE7E-B112CCB00F7D}" type="presParOf" srcId="{0E52EB25-8B02-40C4-9D65-7966139C1842}" destId="{8AF88475-4C2F-4A16-A5CA-0E7E0CC595CB}" srcOrd="2" destOrd="0" presId="urn:microsoft.com/office/officeart/2005/8/layout/hList7"/>
    <dgm:cxn modelId="{82C3CE1D-B26F-4EA9-935B-6495474B6463}" type="presParOf" srcId="{0E52EB25-8B02-40C4-9D65-7966139C1842}" destId="{B190E32A-C2F7-4D03-94F8-4CA726965676}" srcOrd="3" destOrd="0" presId="urn:microsoft.com/office/officeart/2005/8/layout/hList7"/>
    <dgm:cxn modelId="{781AC28D-71E0-47A1-B865-754C2C2587EA}" type="presParOf" srcId="{84E2CB91-108E-4F34-853E-A1803C040A9E}" destId="{449E9EE1-90CB-4521-BC2E-93F8D0316FB4}" srcOrd="3" destOrd="0" presId="urn:microsoft.com/office/officeart/2005/8/layout/hList7"/>
    <dgm:cxn modelId="{645B4A0D-8AEA-4DC7-80E7-F9178073A050}" type="presParOf" srcId="{84E2CB91-108E-4F34-853E-A1803C040A9E}" destId="{734BBC45-C664-4CCF-B7AC-16AADAEB6A74}" srcOrd="4" destOrd="0" presId="urn:microsoft.com/office/officeart/2005/8/layout/hList7"/>
    <dgm:cxn modelId="{46519E01-EB6A-4DD5-8D11-D5B882F24868}" type="presParOf" srcId="{734BBC45-C664-4CCF-B7AC-16AADAEB6A74}" destId="{EA79BA63-5814-4011-BD80-C8D0B6FB71D4}" srcOrd="0" destOrd="0" presId="urn:microsoft.com/office/officeart/2005/8/layout/hList7"/>
    <dgm:cxn modelId="{671097BB-D360-433E-8314-65D6024ECD2E}" type="presParOf" srcId="{734BBC45-C664-4CCF-B7AC-16AADAEB6A74}" destId="{5173E209-1B84-43BD-93AE-C1116B18F0DC}" srcOrd="1" destOrd="0" presId="urn:microsoft.com/office/officeart/2005/8/layout/hList7"/>
    <dgm:cxn modelId="{1E0208C4-C7FF-4AC9-9AD7-E4FA5594DEAB}" type="presParOf" srcId="{734BBC45-C664-4CCF-B7AC-16AADAEB6A74}" destId="{60A6B8CE-63BA-4380-ADE9-BEE9986BFA6E}" srcOrd="2" destOrd="0" presId="urn:microsoft.com/office/officeart/2005/8/layout/hList7"/>
    <dgm:cxn modelId="{3E2E43B7-7104-4C7E-899E-1861CE3BE39C}" type="presParOf" srcId="{734BBC45-C664-4CCF-B7AC-16AADAEB6A74}" destId="{745857BA-3D8C-46DD-B243-15200D7E41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08AE05-1478-4A21-BAED-BF93019CD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7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8003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6AD311-3306-4E9E-96E3-22110775A7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66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/>
              <a:t>Much like the support schemes themselves, the support</a:t>
            </a:r>
          </a:p>
          <a:p>
            <a:pPr algn="l"/>
            <a:r>
              <a:rPr lang="en-US" sz="1200" dirty="0" smtClean="0"/>
              <a:t>amounts vary widely across the EU. The following graph displays</a:t>
            </a:r>
          </a:p>
          <a:p>
            <a:pPr algn="l"/>
            <a:r>
              <a:rPr lang="en-US" sz="1200" dirty="0" smtClean="0"/>
              <a:t>the aggregated cost of RES support in 19 EU countries, totaling €26.3bn* in 2010 and reaching €38bn** in 2012.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-  </a:t>
            </a:r>
            <a:endParaRPr lang="en-GB" sz="1200" dirty="0" smtClean="0"/>
          </a:p>
          <a:p>
            <a:pPr algn="l"/>
            <a:endParaRPr lang="en-GB" sz="1200" dirty="0" smtClean="0"/>
          </a:p>
          <a:p>
            <a:pPr algn="l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09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5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As a proportion of the average bill, energy and network charges are decreasing and the add-ons increasing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/>
              <a:t>Market forces only account for less than half the total bill, reducing the scope for energy savings!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65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Calibri" pitchFamily="34" charset="0"/>
              </a:rPr>
              <a:t>Show customers the value of becoming more active</a:t>
            </a:r>
          </a:p>
          <a:p>
            <a:endParaRPr lang="en-GB" dirty="0" smtClean="0"/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Give them incentive to develop customized prices structures, new services</a:t>
            </a:r>
          </a:p>
          <a:p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Figure</a:t>
            </a:r>
            <a:r>
              <a:rPr lang="en-US" sz="8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presents the average Post-Tax Total Price growth rate between 2008, the first full year after the </a:t>
            </a:r>
            <a:r>
              <a:rPr lang="en-US" sz="800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liberalisation</a:t>
            </a:r>
            <a:r>
              <a:rPr lang="en-US" sz="8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retail electricity markets according to the EU law, and 2012.</a:t>
            </a:r>
          </a:p>
          <a:p>
            <a:r>
              <a:rPr lang="en-US" sz="8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It shows that average POTP for MSs without price regulation was 1% for industrial consumers and 4% for household consumers. For MSs with price regulation, the change in the POTP was 5% for both household and industrial customers.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54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 sides</a:t>
            </a:r>
            <a:r>
              <a:rPr lang="en-GB" baseline="0" dirty="0" smtClean="0"/>
              <a:t> of the same coin: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Right investment signals for DSOs via regulation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Right signals to consumers via tariffs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8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Only immature technologies could continue to receive specific support in their research, development and deployment phase and following strictly defined requirements.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that purpose, a definition for mature and immature technology should be developed.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Existing commitments directly related to the support renewables must be respected until the foreseen time horizon.</a:t>
            </a:r>
            <a:endParaRPr lang="en-GB" dirty="0" smtClean="0"/>
          </a:p>
          <a:p>
            <a:r>
              <a:rPr lang="en-GB" dirty="0" smtClean="0"/>
              <a:t>Not</a:t>
            </a:r>
            <a:r>
              <a:rPr lang="en-GB" baseline="0" dirty="0" smtClean="0"/>
              <a:t> the case today: </a:t>
            </a:r>
            <a:r>
              <a:rPr lang="en-GB" dirty="0" smtClean="0"/>
              <a:t>13 EU member states have opted for retroactive changes or moratoria</a:t>
            </a:r>
            <a:r>
              <a:rPr lang="en-GB" baseline="0" dirty="0" smtClean="0"/>
              <a:t> to their RES support schemes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Generation adequacy</a:t>
            </a:r>
            <a:r>
              <a:rPr lang="en-GB" baseline="0" dirty="0" smtClean="0"/>
              <a:t> should be assessed at least at regional level to avoid major market distortions.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Capacity remuneration mechanisms, where implemented, need meaningful regional/EU coordination,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And should be market-based, technology neutral and non-discriminatory.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CRMs should only be introduced as a means of ensuring generation adequacy, not to achieve other objectives, such as level of CO2 or flexibility) and, in any case, should be considered as a payment to ensure firmness of electricity supply, and thus, should not be regarded as a subsidy.</a:t>
            </a:r>
          </a:p>
          <a:p>
            <a:pPr marL="171450" indent="-171450">
              <a:buFontTx/>
              <a:buChar char="-"/>
            </a:pPr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Commission should set up a proper governance process to coordinate various CRM projects and ensure their convergence in a longer term, in particular in most Continental Europe where this review of the market design is needed. </a:t>
            </a:r>
            <a:endParaRPr lang="en-GB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ct val="10000"/>
              </a:spcBef>
              <a:buFontTx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ea typeface="MS Gothic" pitchFamily="49" charset="-128"/>
              </a:rPr>
              <a:t>ACER cross-border regional roadmaps together with ACER Stakeholders Electricity Advisory Group are the foundation of the integration process</a:t>
            </a:r>
          </a:p>
          <a:p>
            <a:pPr lvl="1">
              <a:spcBef>
                <a:spcPct val="10000"/>
              </a:spcBef>
              <a:buNone/>
            </a:pPr>
            <a:endParaRPr lang="en-GB" sz="500" dirty="0" smtClean="0">
              <a:solidFill>
                <a:srgbClr val="FF0000"/>
              </a:solidFill>
              <a:latin typeface="Calibri" pitchFamily="34" charset="0"/>
              <a:ea typeface="MS Gothic" pitchFamily="49" charset="-128"/>
            </a:endParaRPr>
          </a:p>
          <a:p>
            <a:pPr marL="330200" lvl="0" indent="-342900" algn="just">
              <a:spcBef>
                <a:spcPct val="10000"/>
              </a:spcBef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Delay in achieving price coupling within the NWE (go-live scheduled for beginning of November 2013), robustness still to be tested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Significant delay in selecting an intra-day platform: the intraday platform can be achieved if clear commitments and deadlines are placed on TSOs and PXs and made binding/enforceable in the NC CA CM</a:t>
            </a:r>
          </a:p>
          <a:p>
            <a:endParaRPr lang="en-GB" dirty="0" smtClean="0"/>
          </a:p>
          <a:p>
            <a:r>
              <a:rPr lang="en-GB" sz="2400" dirty="0" smtClean="0"/>
              <a:t>Ensure convergence of balancing markets in Europe</a:t>
            </a:r>
          </a:p>
          <a:p>
            <a:pPr lvl="1"/>
            <a:r>
              <a:rPr lang="en-GB" sz="2000" dirty="0" smtClean="0"/>
              <a:t>TSOs should not be granted a right to offer balancing 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2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/>
              <a:t>Current </a:t>
            </a:r>
            <a:r>
              <a:rPr lang="en-GB" sz="1200" i="1" dirty="0" smtClean="0"/>
              <a:t>Trend</a:t>
            </a:r>
            <a:r>
              <a:rPr lang="en-GB" sz="1200" dirty="0" smtClean="0"/>
              <a:t>: </a:t>
            </a:r>
          </a:p>
          <a:p>
            <a:pPr algn="l"/>
            <a:r>
              <a:rPr lang="en-GB" sz="1200" dirty="0" smtClean="0"/>
              <a:t>    coal prices dropped by one third, insignificant CO</a:t>
            </a:r>
            <a:r>
              <a:rPr lang="en-GB" sz="1200" baseline="-25000" dirty="0" smtClean="0"/>
              <a:t>2 </a:t>
            </a:r>
            <a:r>
              <a:rPr lang="en-GB" sz="1200" dirty="0" smtClean="0"/>
              <a:t>price of €4 </a:t>
            </a:r>
          </a:p>
          <a:p>
            <a:pPr algn="l"/>
            <a:r>
              <a:rPr lang="en-GB" sz="1200" dirty="0" smtClean="0"/>
              <a:t>    stagnating gas prices. </a:t>
            </a:r>
            <a:endParaRPr lang="en-GB" sz="1200" baseline="-25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/>
              <a:t>Predicted </a:t>
            </a:r>
            <a:r>
              <a:rPr lang="en-GB" sz="1200" i="1" dirty="0" smtClean="0"/>
              <a:t>Trend</a:t>
            </a:r>
            <a:r>
              <a:rPr lang="en-GB" sz="1200" dirty="0" smtClean="0"/>
              <a:t>: </a:t>
            </a:r>
          </a:p>
          <a:p>
            <a:pPr algn="l"/>
            <a:r>
              <a:rPr lang="en-GB" sz="1200" dirty="0" smtClean="0"/>
              <a:t>    Industrial Emissions and Large Combustion Plant directives, newly    </a:t>
            </a:r>
          </a:p>
          <a:p>
            <a:pPr algn="l"/>
            <a:r>
              <a:rPr lang="en-GB" sz="1200" dirty="0" smtClean="0"/>
              <a:t>    established capacity markets supportive to gas, no significant </a:t>
            </a:r>
          </a:p>
          <a:p>
            <a:pPr algn="l"/>
            <a:r>
              <a:rPr lang="en-GB" sz="1200" dirty="0" smtClean="0"/>
              <a:t>    influence of CO</a:t>
            </a:r>
            <a:r>
              <a:rPr lang="en-GB" sz="1200" baseline="-25000" dirty="0" smtClean="0"/>
              <a:t>2 </a:t>
            </a:r>
            <a:r>
              <a:rPr lang="en-GB" sz="1200" dirty="0" smtClean="0"/>
              <a:t>price.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9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- Full value chain</a:t>
            </a:r>
          </a:p>
          <a:p>
            <a:pPr marL="0" indent="0">
              <a:buNone/>
            </a:pPr>
            <a:r>
              <a:rPr lang="en-GB" dirty="0" smtClean="0"/>
              <a:t>- Systems approach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5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AD311-3306-4E9E-96E3-22110775A70E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2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4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052513"/>
            <a:ext cx="210502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052513"/>
            <a:ext cx="616267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052513"/>
            <a:ext cx="84201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347913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2347913"/>
            <a:ext cx="41338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481513"/>
            <a:ext cx="41338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0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052513"/>
            <a:ext cx="84201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347913"/>
            <a:ext cx="84201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63293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052513"/>
            <a:ext cx="84201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347913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47913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4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31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47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3479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479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9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76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2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1772816"/>
            <a:ext cx="84201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347913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100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4163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598613" indent="-225425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EURELECTRIC </a:t>
            </a:r>
            <a:r>
              <a:rPr lang="en-GB" sz="4400" dirty="0" smtClean="0">
                <a:solidFill>
                  <a:srgbClr val="00B0F0"/>
                </a:solidFill>
              </a:rPr>
              <a:t>Manifesto</a:t>
            </a:r>
            <a:endParaRPr lang="en-GB" sz="4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838944"/>
          </a:xfrm>
        </p:spPr>
        <p:txBody>
          <a:bodyPr/>
          <a:lstStyle/>
          <a:p>
            <a:r>
              <a:rPr lang="en-GB" sz="2400" dirty="0" smtClean="0">
                <a:solidFill>
                  <a:srgbClr val="FF6600"/>
                </a:solidFill>
                <a:latin typeface="+mj-lt"/>
              </a:rPr>
              <a:t>Power for a Competitive Europe</a:t>
            </a:r>
            <a:endParaRPr lang="en-GB" sz="2400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13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556792"/>
            <a:ext cx="8420100" cy="432048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EURELECTRIC’s manifesto gives the runner direction and an energy boost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27" y="2708920"/>
            <a:ext cx="6874346" cy="30963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000" i="1" dirty="0" smtClean="0">
                <a:solidFill>
                  <a:srgbClr val="00B0F0"/>
                </a:solidFill>
                <a:latin typeface="+mj-lt"/>
              </a:rPr>
              <a:t>Pursue </a:t>
            </a:r>
            <a:r>
              <a:rPr lang="en-GB" sz="2000" i="1" dirty="0">
                <a:solidFill>
                  <a:srgbClr val="00B0F0"/>
                </a:solidFill>
                <a:latin typeface="+mj-lt"/>
              </a:rPr>
              <a:t>decarbonisation via strong GHG reduction target + ETS reform </a:t>
            </a:r>
            <a:endParaRPr lang="en-GB" sz="2000" i="1" dirty="0" smtClean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endParaRPr lang="en-GB" sz="2000" i="1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2. </a:t>
            </a:r>
            <a:r>
              <a:rPr lang="en-GB" sz="2000" i="1" dirty="0" smtClean="0">
                <a:solidFill>
                  <a:srgbClr val="00B0F0"/>
                </a:solidFill>
                <a:latin typeface="+mj-lt"/>
              </a:rPr>
              <a:t> Secure </a:t>
            </a:r>
            <a:r>
              <a:rPr lang="en-GB" sz="2000" i="1" dirty="0">
                <a:solidFill>
                  <a:srgbClr val="00B0F0"/>
                </a:solidFill>
                <a:latin typeface="+mj-lt"/>
              </a:rPr>
              <a:t>supply through competitiveness and </a:t>
            </a:r>
            <a:r>
              <a:rPr lang="en-GB" sz="2000" i="1" dirty="0" smtClean="0">
                <a:solidFill>
                  <a:srgbClr val="00B0F0"/>
                </a:solidFill>
                <a:latin typeface="+mj-lt"/>
              </a:rPr>
              <a:t>     innovation </a:t>
            </a:r>
            <a:r>
              <a:rPr lang="en-GB" sz="2000" i="1" dirty="0">
                <a:solidFill>
                  <a:srgbClr val="00B0F0"/>
                </a:solidFill>
                <a:latin typeface="+mj-lt"/>
              </a:rPr>
              <a:t>- revisit our market environment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3. </a:t>
            </a:r>
            <a:r>
              <a:rPr lang="en-GB" sz="2000" i="1" dirty="0" smtClean="0">
                <a:solidFill>
                  <a:srgbClr val="00B0F0"/>
                </a:solidFill>
                <a:latin typeface="+mj-lt"/>
              </a:rPr>
              <a:t>  Empower </a:t>
            </a:r>
            <a:r>
              <a:rPr lang="en-GB" sz="2000" i="1" dirty="0">
                <a:solidFill>
                  <a:srgbClr val="00B0F0"/>
                </a:solidFill>
                <a:latin typeface="+mj-lt"/>
              </a:rPr>
              <a:t>our customers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2564904"/>
            <a:ext cx="2524064" cy="360580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7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noyens\AppData\Local\Microsoft\Windows\Temporary Internet Files\Content.IE5\M3H9Z0W7\MP9003867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636912"/>
            <a:ext cx="2911521" cy="40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3200" dirty="0">
                <a:solidFill>
                  <a:srgbClr val="0070C0"/>
                </a:solidFill>
              </a:rPr>
              <a:t>1. Pursue decarbonisation via strong GHG reduction target + ETS reform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744" y="3068960"/>
            <a:ext cx="6393160" cy="248150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Adopt an economy-wide, binding 2030 GHG reduction of at least 40%</a:t>
            </a:r>
          </a:p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Strengthen the ETS cap</a:t>
            </a:r>
          </a:p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Promote the use of electricity in transport, heating and cooling</a:t>
            </a:r>
          </a:p>
          <a:p>
            <a:pPr>
              <a:buFontTx/>
              <a:buChar char="-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962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412776"/>
            <a:ext cx="8420100" cy="432048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1a Adopt an economy-wide, binding 2030 GHG reduction of at least 40%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4381834" y="2259723"/>
            <a:ext cx="5003761" cy="43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99"/>
                </a:solidFill>
                <a:latin typeface="+mn-lt"/>
              </a:defRPr>
            </a:lvl3pPr>
            <a:lvl4pPr marL="15986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rgbClr val="FF6600"/>
                </a:solidFill>
              </a:rPr>
              <a:t>Climate policies must be cost-effective, this requires</a:t>
            </a:r>
          </a:p>
          <a:p>
            <a:pPr marL="0" indent="0">
              <a:buNone/>
            </a:pPr>
            <a:endParaRPr lang="en-GB" sz="4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800" i="1" dirty="0">
                <a:solidFill>
                  <a:srgbClr val="00B0F0"/>
                </a:solidFill>
                <a:latin typeface="+mj-lt"/>
              </a:rPr>
              <a:t>Focus on emissions reduction (not renewables, imports)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i="1" dirty="0">
                <a:solidFill>
                  <a:srgbClr val="00B0F0"/>
                </a:solidFill>
                <a:latin typeface="+mj-lt"/>
              </a:rPr>
              <a:t>Economy-wide targets (not just a few sectors)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i="1" dirty="0">
                <a:solidFill>
                  <a:srgbClr val="00B0F0"/>
                </a:solidFill>
                <a:latin typeface="+mj-lt"/>
              </a:rPr>
              <a:t>EU-level instruments (not national)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i="1" dirty="0">
                <a:solidFill>
                  <a:srgbClr val="00B0F0"/>
                </a:solidFill>
                <a:latin typeface="+mj-lt"/>
              </a:rPr>
              <a:t>Market instruments (not command)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i="1" dirty="0">
                <a:solidFill>
                  <a:srgbClr val="00B0F0"/>
                </a:solidFill>
                <a:latin typeface="+mj-lt"/>
              </a:rPr>
              <a:t>A steady pace of change (early + high ambition, not delay + low ambition; stable framework, not stop/start)</a:t>
            </a:r>
          </a:p>
          <a:p>
            <a:pPr>
              <a:buFontTx/>
              <a:buChar char="-"/>
            </a:pPr>
            <a:endParaRPr lang="en-GB" sz="900" dirty="0" smtClean="0"/>
          </a:p>
          <a:p>
            <a:pPr marL="0" indent="0" algn="r">
              <a:buNone/>
            </a:pPr>
            <a:r>
              <a:rPr lang="en-GB" sz="2000" dirty="0">
                <a:solidFill>
                  <a:srgbClr val="FF6600"/>
                </a:solidFill>
              </a:rPr>
              <a:t>…do not replicate the 20/20/20 package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6160" y="2259723"/>
            <a:ext cx="3510390" cy="43573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7418" y="2349073"/>
            <a:ext cx="32763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EURELECTRIC commits to: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Combat climate-change: 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Carbon-neutral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electricity by 2050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Boost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energy efficiency by electrifying transport,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heating/cooling…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Deliver cost-efficient, reliable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electricity: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European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market-based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solutions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4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3" y="1268760"/>
            <a:ext cx="8420100" cy="432048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1b Strengthen the ETS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988840"/>
            <a:ext cx="84201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i="1" kern="1200" dirty="0">
                <a:solidFill>
                  <a:srgbClr val="00B0F0"/>
                </a:solidFill>
                <a:latin typeface="+mj-lt"/>
              </a:rPr>
              <a:t>The ETS annual linear reduction factor should increase from -1.74% to -2,3% before 2020, assuming no set-aside</a:t>
            </a:r>
            <a:endParaRPr lang="el-GR" sz="2000" i="1" kern="1200" dirty="0">
              <a:solidFill>
                <a:srgbClr val="00B0F0"/>
              </a:solidFill>
              <a:latin typeface="+mj-lt"/>
            </a:endParaRPr>
          </a:p>
          <a:p>
            <a:pPr>
              <a:buFontTx/>
              <a:buChar char="-"/>
            </a:pPr>
            <a:endParaRPr lang="en-GB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016830"/>
              </p:ext>
            </p:extLst>
          </p:nvPr>
        </p:nvGraphicFramePr>
        <p:xfrm>
          <a:off x="848544" y="2924944"/>
          <a:ext cx="5191292" cy="327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6365911" y="5085184"/>
            <a:ext cx="216024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65911" y="5517232"/>
            <a:ext cx="216024" cy="21602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3943" y="508518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EUA: -1,74% pa</a:t>
            </a:r>
            <a:endParaRPr lang="en-GB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1533" y="548674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 EUA: -2,3% pa</a:t>
            </a:r>
          </a:p>
        </p:txBody>
      </p:sp>
      <p:sp>
        <p:nvSpPr>
          <p:cNvPr id="12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14700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95" y="1412776"/>
            <a:ext cx="8420100" cy="432048"/>
          </a:xfrm>
        </p:spPr>
        <p:txBody>
          <a:bodyPr/>
          <a:lstStyle/>
          <a:p>
            <a:pPr marL="0" indent="0"/>
            <a:r>
              <a:rPr lang="en-GB" sz="3200" dirty="0">
                <a:solidFill>
                  <a:srgbClr val="0070C0"/>
                </a:solidFill>
              </a:rPr>
              <a:t>1c Promote use of electricity in transport, heating and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3" y="2276872"/>
            <a:ext cx="842010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-</a:t>
            </a:r>
            <a:r>
              <a:rPr lang="en-GB" sz="2000" dirty="0" smtClean="0"/>
              <a:t> </a:t>
            </a:r>
            <a:r>
              <a:rPr lang="en-GB" sz="2000" i="1" dirty="0">
                <a:solidFill>
                  <a:srgbClr val="00B0F0"/>
                </a:solidFill>
                <a:latin typeface="+mj-lt"/>
              </a:rPr>
              <a:t>Extend the use of electricity in other CO2 emitting sectors after 2020 (transport, heating and cooling)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- Review the conversion factor used in the Energy Efficiency Directive</a:t>
            </a:r>
            <a:endParaRPr lang="el-GR" sz="2000" i="1" dirty="0">
              <a:solidFill>
                <a:srgbClr val="00B0F0"/>
              </a:solidFill>
              <a:latin typeface="+mj-lt"/>
            </a:endParaRPr>
          </a:p>
          <a:p>
            <a:pPr>
              <a:buFontTx/>
              <a:buChar char="-"/>
            </a:pPr>
            <a:endParaRPr lang="en-GB" sz="2400" dirty="0"/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828775"/>
              </p:ext>
            </p:extLst>
          </p:nvPr>
        </p:nvGraphicFramePr>
        <p:xfrm>
          <a:off x="2216696" y="3573016"/>
          <a:ext cx="59766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21319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244" y="2279791"/>
            <a:ext cx="2220807" cy="44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196752"/>
            <a:ext cx="9217024" cy="936327"/>
          </a:xfrm>
        </p:spPr>
        <p:txBody>
          <a:bodyPr/>
          <a:lstStyle/>
          <a:p>
            <a:pPr marL="0" indent="0"/>
            <a:r>
              <a:rPr lang="en-GB" sz="3200" dirty="0">
                <a:solidFill>
                  <a:srgbClr val="0070C0"/>
                </a:solidFill>
              </a:rPr>
              <a:t>2. Secure supply through competitiveness and innovation - revisit our market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752" y="2780928"/>
            <a:ext cx="6768752" cy="2952331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Integrate renewables into the market</a:t>
            </a: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Generation adequacy should be assessed at least at regional level</a:t>
            </a: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Market integration needs a serious boost</a:t>
            </a: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Promote competitive and flexible gas markets</a:t>
            </a: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Promote innovation</a:t>
            </a: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Adequate network infrastructure</a:t>
            </a:r>
          </a:p>
          <a:p>
            <a:pPr>
              <a:buFontTx/>
              <a:buChar char="-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08720"/>
            <a:ext cx="8420100" cy="99218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2a Integrate RES into the market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2520" y="1916832"/>
            <a:ext cx="8420100" cy="8640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kern="1200" dirty="0">
                <a:solidFill>
                  <a:srgbClr val="00B0F0"/>
                </a:solidFill>
                <a:latin typeface="+mj-lt"/>
              </a:rPr>
              <a:t>Operational aspects of 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kern="1200" dirty="0">
                <a:solidFill>
                  <a:srgbClr val="00B0F0"/>
                </a:solidFill>
                <a:latin typeface="+mj-lt"/>
              </a:rPr>
              <a:t>Economic aspects of integration</a:t>
            </a:r>
            <a:endParaRPr lang="en-GB" sz="2000" i="1" kern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8464" y="6484757"/>
            <a:ext cx="58464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Source: EURELECTRIC,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CEER – Status Review of Renewable and Energy Efficiency Support Schemes in Europe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10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223009"/>
              </p:ext>
            </p:extLst>
          </p:nvPr>
        </p:nvGraphicFramePr>
        <p:xfrm>
          <a:off x="920552" y="2708920"/>
          <a:ext cx="79928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96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94" y="1700808"/>
            <a:ext cx="8420100" cy="99218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2a All generators should sell their production to the market and carry out the same obligations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3" y="2717485"/>
            <a:ext cx="84201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Same rules for both RES and conventional generation!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5805" y="6580936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14" y="3256004"/>
            <a:ext cx="2680122" cy="335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428998"/>
            <a:ext cx="2592288" cy="21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3" y="1340768"/>
            <a:ext cx="8420100" cy="99218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2a Progressively phase out support moving to 2020 and beyond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4" y="2792661"/>
            <a:ext cx="50493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96611" y="2242201"/>
            <a:ext cx="393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rgbClr val="00B050"/>
                </a:solidFill>
              </a:rPr>
              <a:t>-  RES support changes in Europe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334" y="2107526"/>
            <a:ext cx="46705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b="1" i="1" dirty="0" smtClean="0">
                <a:solidFill>
                  <a:srgbClr val="00B050"/>
                </a:solidFill>
                <a:latin typeface="+mj-lt"/>
              </a:rPr>
              <a:t>Huge amount of RES-E support schemes</a:t>
            </a:r>
          </a:p>
          <a:p>
            <a:pPr marL="285750" indent="-285750">
              <a:buFontTx/>
              <a:buChar char="-"/>
            </a:pPr>
            <a:r>
              <a:rPr lang="en-GB" sz="1600" b="1" i="1" dirty="0" smtClean="0">
                <a:solidFill>
                  <a:srgbClr val="00B050"/>
                </a:solidFill>
                <a:latin typeface="+mj-lt"/>
              </a:rPr>
              <a:t>Overcompensation passed on to consumers </a:t>
            </a:r>
            <a:r>
              <a:rPr lang="en-GB" sz="1800" b="1" dirty="0" smtClean="0">
                <a:solidFill>
                  <a:srgbClr val="00CC99"/>
                </a:solidFill>
                <a:latin typeface="Calibri" pitchFamily="34" charset="0"/>
              </a:rPr>
              <a:t>	</a:t>
            </a:r>
            <a:endParaRPr lang="en-GB" sz="1800" b="1" dirty="0">
              <a:solidFill>
                <a:srgbClr val="00CC99"/>
              </a:solidFill>
              <a:latin typeface="Calibri" pitchFamily="34" charset="0"/>
            </a:endParaRPr>
          </a:p>
        </p:txBody>
      </p:sp>
      <p:pic>
        <p:nvPicPr>
          <p:cNvPr id="7170" name="Picture 2" descr="C:\Users\pmandatova\Pictures\WORK\REs support changes in Europ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2757186"/>
            <a:ext cx="3091983" cy="39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mandatova\Pictures\WORK\Res support changes in Europe legen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2873775"/>
            <a:ext cx="1636774" cy="6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3" y="1052736"/>
            <a:ext cx="8420100" cy="99218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2b Generation adequacy should be assessed at least at regional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072" y="2151904"/>
            <a:ext cx="4392488" cy="3941392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Where implemented, capacity remuneration mechanisms need </a:t>
            </a:r>
            <a:r>
              <a:rPr lang="en-GB" sz="2000" i="1" kern="1200" dirty="0" smtClean="0">
                <a:solidFill>
                  <a:srgbClr val="00B0F0"/>
                </a:solidFill>
                <a:latin typeface="+mj-lt"/>
              </a:rPr>
              <a:t>regional/EU coordination</a:t>
            </a:r>
            <a:endParaRPr lang="en-GB" sz="2000" i="1" kern="1200" dirty="0">
              <a:solidFill>
                <a:srgbClr val="00B0F0"/>
              </a:solidFill>
              <a:latin typeface="+mj-lt"/>
            </a:endParaRPr>
          </a:p>
          <a:p>
            <a:pPr>
              <a:buFontTx/>
              <a:buChar char="-"/>
            </a:pPr>
            <a:endParaRPr lang="en-GB" sz="2000" i="1" kern="1200" dirty="0">
              <a:solidFill>
                <a:srgbClr val="00B0F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They should be</a:t>
            </a:r>
          </a:p>
          <a:p>
            <a:pPr marL="342900" lvl="1" indent="-342900"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Market based</a:t>
            </a:r>
          </a:p>
          <a:p>
            <a:pPr marL="342900" lvl="1" indent="-342900"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Technology neutral</a:t>
            </a:r>
          </a:p>
          <a:p>
            <a:pPr marL="342900" lvl="1" indent="-342900"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Non-discriminatory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046434"/>
            <a:ext cx="4968552" cy="45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5" y="6659488"/>
            <a:ext cx="25171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14353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052513"/>
            <a:ext cx="9217024" cy="992187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Reaching</a:t>
            </a:r>
            <a:r>
              <a:rPr lang="en-GB" dirty="0" smtClean="0">
                <a:solidFill>
                  <a:srgbClr val="0070C0"/>
                </a:solidFill>
                <a:latin typeface="Myriad Pro" pitchFamily="34" charset="0"/>
              </a:rPr>
              <a:t> the EU objectives</a:t>
            </a:r>
            <a:endParaRPr lang="en-GB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000" i="1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Cost-effective decarbonisation by 2050</a:t>
            </a:r>
          </a:p>
          <a:p>
            <a:pPr lvl="1"/>
            <a:r>
              <a:rPr lang="en-GB" sz="2000" i="1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A competitive </a:t>
            </a:r>
            <a:r>
              <a:rPr lang="en-GB" sz="2000" i="1" dirty="0" smtClean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Europe underpinned by sustained economic growth</a:t>
            </a:r>
          </a:p>
          <a:p>
            <a:pPr lvl="1"/>
            <a:r>
              <a:rPr lang="en-GB" sz="2000" i="1" dirty="0" smtClean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Innovation</a:t>
            </a:r>
            <a:endParaRPr lang="en-GB" sz="2000" i="1" dirty="0">
              <a:solidFill>
                <a:srgbClr val="00B0F0"/>
              </a:solidFill>
              <a:latin typeface="+mj-lt"/>
              <a:ea typeface="+mn-ea"/>
              <a:cs typeface="+mn-cs"/>
            </a:endParaRPr>
          </a:p>
          <a:p>
            <a:pPr marL="458787" lvl="1" indent="0">
              <a:buNone/>
            </a:pPr>
            <a:endParaRPr lang="en-GB" dirty="0" smtClean="0">
              <a:latin typeface="+mj-lt"/>
            </a:endParaRPr>
          </a:p>
          <a:p>
            <a:pPr marL="458787" lvl="1" indent="0">
              <a:buNone/>
            </a:pPr>
            <a:endParaRPr lang="en-GB" dirty="0">
              <a:latin typeface="+mj-lt"/>
            </a:endParaRPr>
          </a:p>
          <a:p>
            <a:pPr marL="458787" lvl="1" indent="0">
              <a:buNone/>
            </a:pPr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801" y="4293096"/>
            <a:ext cx="2149031" cy="21574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16896" y="5153417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FF6600"/>
                </a:solidFill>
                <a:latin typeface="+mj-lt"/>
              </a:rPr>
              <a:t>The start of a marathon!</a:t>
            </a:r>
            <a:endParaRPr lang="en-GB" sz="2000" i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99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124744"/>
            <a:ext cx="8420100" cy="99218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2c Market integration process needs a serious boost…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6053" y="2852936"/>
            <a:ext cx="3264882" cy="2520280"/>
          </a:xfrm>
        </p:spPr>
        <p:txBody>
          <a:bodyPr/>
          <a:lstStyle/>
          <a:p>
            <a:r>
              <a:rPr lang="en-GB" sz="1600" b="0" i="1" kern="1200" dirty="0">
                <a:solidFill>
                  <a:srgbClr val="FF6600"/>
                </a:solidFill>
              </a:rPr>
              <a:t>Speed up the implementation of the 3rd package</a:t>
            </a:r>
          </a:p>
          <a:p>
            <a:endParaRPr lang="en-GB" sz="1600" b="0" i="1" kern="1200" dirty="0">
              <a:solidFill>
                <a:srgbClr val="FF6600"/>
              </a:solidFill>
            </a:endParaRPr>
          </a:p>
          <a:p>
            <a:r>
              <a:rPr lang="en-GB" sz="1600" b="0" i="1" kern="1200" dirty="0">
                <a:solidFill>
                  <a:srgbClr val="FF6600"/>
                </a:solidFill>
              </a:rPr>
              <a:t>Encourage coupling of regional markets based on a clear roadmap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pic>
        <p:nvPicPr>
          <p:cNvPr id="4098" name="Picture 2" descr="C:\Users\pmandatova\Pictures\WORK\price converg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924944"/>
            <a:ext cx="61675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86735" y="6567155"/>
            <a:ext cx="48830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Price convergence in Europe by region (%) Source: ACER Market Monitoring Report 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000" y="2084655"/>
            <a:ext cx="6154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b="1" i="1" dirty="0">
                <a:solidFill>
                  <a:srgbClr val="00B0F0"/>
                </a:solidFill>
                <a:latin typeface="+mj-lt"/>
              </a:rPr>
              <a:t>Wholesale markets:</a:t>
            </a:r>
          </a:p>
          <a:p>
            <a:pPr marL="742950" lvl="1" indent="-285750">
              <a:buFontTx/>
              <a:buChar char="-"/>
            </a:pPr>
            <a:r>
              <a:rPr lang="en-GB" sz="1800" b="1" i="1" dirty="0">
                <a:solidFill>
                  <a:srgbClr val="00B0F0"/>
                </a:solidFill>
                <a:latin typeface="+mj-lt"/>
              </a:rPr>
              <a:t>Significant scope for further price convergence</a:t>
            </a:r>
          </a:p>
          <a:p>
            <a:pPr marL="742950" lvl="1" indent="-285750">
              <a:buFontTx/>
              <a:buChar char="-"/>
            </a:pPr>
            <a:r>
              <a:rPr lang="en-GB" sz="1800" b="1" i="1" dirty="0">
                <a:solidFill>
                  <a:srgbClr val="00B0F0"/>
                </a:solidFill>
                <a:latin typeface="+mj-lt"/>
              </a:rPr>
              <a:t>Growing congestion related to RES in particular</a:t>
            </a:r>
            <a:r>
              <a:rPr lang="en-GB" sz="1800" b="1" dirty="0" smtClean="0">
                <a:solidFill>
                  <a:srgbClr val="00CC99"/>
                </a:solidFill>
                <a:latin typeface="Calibri" pitchFamily="34" charset="0"/>
              </a:rPr>
              <a:t>	</a:t>
            </a:r>
            <a:endParaRPr lang="en-GB" sz="1800" b="1" dirty="0">
              <a:solidFill>
                <a:srgbClr val="00CC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58" y="1052736"/>
            <a:ext cx="8420100" cy="992187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2c … in order to achieve the target of the integrated European energy market by 2014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"/>
          <a:stretch/>
        </p:blipFill>
        <p:spPr bwMode="auto">
          <a:xfrm>
            <a:off x="272480" y="2060848"/>
            <a:ext cx="5485308" cy="466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72480" y="2153343"/>
            <a:ext cx="216024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400" b="1" dirty="0" smtClean="0">
                <a:solidFill>
                  <a:srgbClr val="00B050"/>
                </a:solidFill>
              </a:rPr>
              <a:t>Illustrative network codes</a:t>
            </a:r>
          </a:p>
          <a:p>
            <a:pPr marL="681038" indent="-681038" defTabSz="956861">
              <a:tabLst>
                <a:tab pos="684213" algn="l"/>
              </a:tabLst>
            </a:pPr>
            <a:r>
              <a:rPr lang="en-US" altLang="zh-CN" sz="1400" b="1" dirty="0" smtClean="0">
                <a:solidFill>
                  <a:srgbClr val="00B050"/>
                </a:solidFill>
              </a:rPr>
              <a:t>development schedule</a:t>
            </a:r>
          </a:p>
          <a:p>
            <a:pPr marL="681038" indent="-681038" defTabSz="956861">
              <a:tabLst>
                <a:tab pos="684213" algn="l"/>
              </a:tabLst>
            </a:pPr>
            <a:endParaRPr lang="en-US" altLang="zh-CN" sz="1000" dirty="0"/>
          </a:p>
          <a:p>
            <a:pPr marL="681038" indent="-681038" defTabSz="956861">
              <a:tabLst>
                <a:tab pos="684213" algn="l"/>
              </a:tabLst>
            </a:pPr>
            <a:r>
              <a:rPr lang="en-US" altLang="zh-CN" sz="9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ENTSO-E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064" y="2232077"/>
            <a:ext cx="4320480" cy="432048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Implement the target models for the integration of day ahead, intraday and balancing markets</a:t>
            </a:r>
          </a:p>
          <a:p>
            <a:pPr marL="342900" lvl="1" indent="-342900">
              <a:buFontTx/>
              <a:buChar char="•"/>
            </a:pPr>
            <a:endParaRPr lang="en-GB" sz="2000" i="1" kern="1200" dirty="0">
              <a:solidFill>
                <a:srgbClr val="00B0F0"/>
              </a:solidFill>
              <a:latin typeface="+mj-lt"/>
              <a:ea typeface="+mn-ea"/>
              <a:cs typeface="+mn-cs"/>
            </a:endParaRPr>
          </a:p>
          <a:p>
            <a:pPr lvl="1"/>
            <a:r>
              <a:rPr lang="en-GB" sz="1600" b="0" i="1" kern="1200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Develop relevant EU network codes</a:t>
            </a:r>
          </a:p>
          <a:p>
            <a:pPr lvl="1"/>
            <a:endParaRPr lang="en-GB" sz="1600" b="0" i="1" kern="1200" dirty="0">
              <a:solidFill>
                <a:srgbClr val="FF6600"/>
              </a:solidFill>
              <a:latin typeface="+mj-lt"/>
              <a:ea typeface="+mn-ea"/>
              <a:cs typeface="+mn-cs"/>
            </a:endParaRPr>
          </a:p>
          <a:p>
            <a:pPr lvl="1"/>
            <a:r>
              <a:rPr lang="en-GB" sz="1600" b="0" i="1" kern="1200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Clear commitment for selecting an intra-day platform is needed</a:t>
            </a:r>
          </a:p>
          <a:p>
            <a:pPr lvl="1"/>
            <a:endParaRPr lang="en-GB" sz="1600" b="0" i="1" kern="1200" dirty="0">
              <a:solidFill>
                <a:srgbClr val="FF6600"/>
              </a:solidFill>
              <a:latin typeface="+mj-lt"/>
              <a:ea typeface="+mn-ea"/>
              <a:cs typeface="+mn-cs"/>
            </a:endParaRPr>
          </a:p>
          <a:p>
            <a:pPr lvl="1"/>
            <a:r>
              <a:rPr lang="en-GB" sz="1600" b="0" i="1" kern="1200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Ensure convergence of balancing markets in Europe</a:t>
            </a:r>
          </a:p>
        </p:txBody>
      </p:sp>
    </p:spTree>
    <p:extLst>
      <p:ext uri="{BB962C8B-B14F-4D97-AF65-F5344CB8AC3E}">
        <p14:creationId xmlns:p14="http://schemas.microsoft.com/office/powerpoint/2010/main" val="20466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052736"/>
            <a:ext cx="8420100" cy="992187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000" dirty="0">
                <a:solidFill>
                  <a:srgbClr val="0070C0"/>
                </a:solidFill>
              </a:rPr>
              <a:t>2d Promote competitive and flexible gas markets</a:t>
            </a:r>
            <a:br>
              <a:rPr lang="en-GB" sz="3000" dirty="0">
                <a:solidFill>
                  <a:srgbClr val="0070C0"/>
                </a:solidFill>
              </a:rPr>
            </a:br>
            <a:endParaRPr lang="en-GB" sz="3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990406"/>
            <a:ext cx="7920880" cy="281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1498" y="5909791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1800" b="1" i="1" dirty="0">
                <a:solidFill>
                  <a:srgbClr val="00B050"/>
                </a:solidFill>
                <a:latin typeface="+mj-lt"/>
              </a:rPr>
              <a:t>Predicted Coal to Gas Switch by 2020</a:t>
            </a:r>
            <a:endParaRPr lang="en-US" sz="1800" b="1" i="1" dirty="0">
              <a:solidFill>
                <a:srgbClr val="00B050"/>
              </a:solidFill>
              <a:latin typeface="+mj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Reverse trend by 2020: 560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gas and only 307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879" y="1966945"/>
            <a:ext cx="79082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i="1" dirty="0">
                <a:solidFill>
                  <a:srgbClr val="00B0F0"/>
                </a:solidFill>
                <a:latin typeface="+mj-lt"/>
              </a:rPr>
              <a:t>Promote diversification of gas supply</a:t>
            </a:r>
          </a:p>
          <a:p>
            <a:pPr marL="285750" indent="-285750">
              <a:buFontTx/>
              <a:buChar char="-"/>
            </a:pPr>
            <a:r>
              <a:rPr lang="en-GB" sz="2000" b="1" i="1" dirty="0">
                <a:solidFill>
                  <a:srgbClr val="00B0F0"/>
                </a:solidFill>
                <a:latin typeface="+mj-lt"/>
              </a:rPr>
              <a:t>Complete the internal gas market as well as the necessary investments to enhance the flexibility of the physical system</a:t>
            </a:r>
          </a:p>
          <a:p>
            <a:pPr marL="285750" indent="-285750">
              <a:buFontTx/>
              <a:buChar char="-"/>
            </a:pPr>
            <a:r>
              <a:rPr lang="en-GB" sz="2000" b="1" i="1" dirty="0">
                <a:solidFill>
                  <a:srgbClr val="00B0F0"/>
                </a:solidFill>
                <a:latin typeface="+mj-lt"/>
              </a:rPr>
              <a:t>	</a:t>
            </a:r>
          </a:p>
        </p:txBody>
      </p:sp>
      <p:sp>
        <p:nvSpPr>
          <p:cNvPr id="8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27276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36" y="1140669"/>
            <a:ext cx="8420100" cy="992187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Competitive and flexible markets to help ensure smooth integration of RES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673080" y="2272060"/>
            <a:ext cx="3240360" cy="1444971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</a:rPr>
              <a:t>Demand-Response 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and Smart Grids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60609" y="2272060"/>
            <a:ext cx="3348373" cy="1444971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1155700">
              <a:lnSpc>
                <a:spcPct val="9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</a:rPr>
              <a:t>Flexible  </a:t>
            </a:r>
          </a:p>
          <a:p>
            <a:pPr algn="ctr" defTabSz="1155700">
              <a:lnSpc>
                <a:spcPct val="9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</a:rPr>
              <a:t>generation and storage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5068" y="3861048"/>
            <a:ext cx="3456384" cy="2657077"/>
          </a:xfrm>
        </p:spPr>
      </p:pic>
      <p:pic>
        <p:nvPicPr>
          <p:cNvPr id="3074" name="Picture 2" descr="C:\Users\pmandatova\Pictures\WORK\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09" y="3861048"/>
            <a:ext cx="33483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068661"/>
            <a:ext cx="8420100" cy="992187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2e Promote innovation in technologies, products, services and business models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80592" y="2204864"/>
            <a:ext cx="7173649" cy="4248472"/>
            <a:chOff x="238125" y="1228725"/>
            <a:chExt cx="9391650" cy="5282804"/>
          </a:xfrm>
        </p:grpSpPr>
        <p:pic>
          <p:nvPicPr>
            <p:cNvPr id="5" name="Picture 114" descr="\\DCFileSrv\2013-Communication\9-Eurelectric Publications\EURELECTRIC designed reports\Innovation Action Plan\Graphs\Figure-2-Utilities-traditional-core-busines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8125" y="1228725"/>
              <a:ext cx="9391650" cy="5282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6067831" y="4556962"/>
              <a:ext cx="27901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algn="l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 eaLnBrk="0" hangingPunct="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 eaLnBrk="0" hangingPunct="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65CC"/>
                  </a:solidFill>
                </a:rPr>
                <a:t>1</a:t>
              </a:r>
              <a:endParaRPr lang="en-US" sz="4800" b="1" dirty="0">
                <a:solidFill>
                  <a:srgbClr val="0065CC"/>
                </a:solidFill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7448956" y="4566487"/>
              <a:ext cx="25677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algn="l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 eaLnBrk="0" hangingPunct="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 eaLnBrk="0" hangingPunct="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65CC"/>
                  </a:solidFill>
                </a:rPr>
                <a:t>2</a:t>
              </a:r>
              <a:endParaRPr lang="en-US" sz="5300" b="1" dirty="0">
                <a:solidFill>
                  <a:srgbClr val="0065CC"/>
                </a:solidFill>
              </a:endParaRPr>
            </a:p>
          </p:txBody>
        </p:sp>
      </p:grpSp>
      <p:sp>
        <p:nvSpPr>
          <p:cNvPr id="8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McKinsey Industry vision team analysis</a:t>
            </a:r>
          </a:p>
        </p:txBody>
      </p:sp>
    </p:spTree>
    <p:extLst>
      <p:ext uri="{BB962C8B-B14F-4D97-AF65-F5344CB8AC3E}">
        <p14:creationId xmlns:p14="http://schemas.microsoft.com/office/powerpoint/2010/main" val="21506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532" y="1340768"/>
            <a:ext cx="8420100" cy="864096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2f Adequate network infrastructure: transmission</a:t>
            </a:r>
            <a:br>
              <a:rPr lang="en-GB" sz="3000" dirty="0">
                <a:solidFill>
                  <a:srgbClr val="0070C0"/>
                </a:solidFill>
              </a:rPr>
            </a:b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2195487"/>
            <a:ext cx="9201472" cy="1017489"/>
          </a:xfrm>
        </p:spPr>
        <p:txBody>
          <a:bodyPr/>
          <a:lstStyle/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Increasing interconnections are required:</a:t>
            </a:r>
          </a:p>
          <a:p>
            <a:pPr lvl="1" indent="-3429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i="1" kern="1200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TYNDP 2012: more than 100 pan-European projects for € 100 billion in next 10 years </a:t>
            </a:r>
          </a:p>
        </p:txBody>
      </p:sp>
      <p:pic>
        <p:nvPicPr>
          <p:cNvPr id="4098" name="Picture 2" descr="C:\Users\pmandatova\Pictures\WORK\entsoe tyndp eval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924944"/>
            <a:ext cx="8184165" cy="36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Monitoring update of TYNDP 2012 (June 2013 status)  SOURCE: ENTSO-E</a:t>
            </a:r>
          </a:p>
        </p:txBody>
      </p:sp>
    </p:spTree>
    <p:extLst>
      <p:ext uri="{BB962C8B-B14F-4D97-AF65-F5344CB8AC3E}">
        <p14:creationId xmlns:p14="http://schemas.microsoft.com/office/powerpoint/2010/main" val="4860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105313"/>
            <a:ext cx="8420100" cy="992187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2f Adequate network infrastructure:</a:t>
            </a:r>
            <a:br>
              <a:rPr lang="en-GB" sz="3000" dirty="0">
                <a:solidFill>
                  <a:srgbClr val="0070C0"/>
                </a:solidFill>
              </a:rPr>
            </a:br>
            <a:r>
              <a:rPr lang="en-GB" sz="3000" dirty="0">
                <a:solidFill>
                  <a:srgbClr val="0070C0"/>
                </a:solidFill>
              </a:rPr>
              <a:t>distribution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564904"/>
            <a:ext cx="7416824" cy="402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pmandatova\Pictures\WORK\260 mil custom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895036"/>
            <a:ext cx="3491383" cy="8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mandatova\Pictures\WORK\2400 DSO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15" y="2097500"/>
            <a:ext cx="3168352" cy="64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124744"/>
            <a:ext cx="8420100" cy="920179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2f Adequate network infrastructure:</a:t>
            </a:r>
            <a:br>
              <a:rPr lang="en-GB" sz="3000" dirty="0">
                <a:solidFill>
                  <a:srgbClr val="0070C0"/>
                </a:solidFill>
              </a:rPr>
            </a:br>
            <a:r>
              <a:rPr lang="en-GB" sz="3000" dirty="0">
                <a:solidFill>
                  <a:srgbClr val="0070C0"/>
                </a:solidFill>
              </a:rPr>
              <a:t>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87" y="2132856"/>
            <a:ext cx="5832648" cy="1008112"/>
          </a:xfrm>
        </p:spPr>
        <p:txBody>
          <a:bodyPr/>
          <a:lstStyle/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r>
              <a:rPr lang="en-GB" sz="1800" i="1" kern="1200" dirty="0">
                <a:solidFill>
                  <a:srgbClr val="00B0F0"/>
                </a:solidFill>
                <a:latin typeface="+mj-lt"/>
              </a:rPr>
              <a:t>The share of distribution network investments within overall network investment is expected to rise from 2/3 by 2020 to 4/5 by 2050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71087412"/>
              </p:ext>
            </p:extLst>
          </p:nvPr>
        </p:nvGraphicFramePr>
        <p:xfrm>
          <a:off x="1928664" y="3284984"/>
          <a:ext cx="64807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:\Users\pmandatova\Pictures\WORK\investments 400 mill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98" y="2204864"/>
            <a:ext cx="38335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85048" y="5738212"/>
            <a:ext cx="4104456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+mj-lt"/>
              </a:rPr>
              <a:t>DSOs are main investors in smart grids pilots</a:t>
            </a:r>
            <a:endParaRPr lang="en-GB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076" y="5720256"/>
            <a:ext cx="4392488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+mj-lt"/>
              </a:rPr>
              <a:t>95% of </a:t>
            </a:r>
            <a:r>
              <a:rPr lang="en-GB" sz="1800" b="1" dirty="0" err="1" smtClean="0">
                <a:solidFill>
                  <a:schemeClr val="bg1"/>
                </a:solidFill>
                <a:latin typeface="+mj-lt"/>
              </a:rPr>
              <a:t>photovoltaics</a:t>
            </a:r>
            <a:r>
              <a:rPr lang="en-GB" sz="1800" b="1" dirty="0" smtClean="0">
                <a:solidFill>
                  <a:schemeClr val="bg1"/>
                </a:solidFill>
                <a:latin typeface="+mj-lt"/>
              </a:rPr>
              <a:t> in Europe are connected to distribution grids</a:t>
            </a:r>
            <a:endParaRPr lang="en-GB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30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97176">
            <a:off x="402445" y="215550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052513"/>
            <a:ext cx="9217024" cy="936327"/>
          </a:xfrm>
        </p:spPr>
        <p:txBody>
          <a:bodyPr/>
          <a:lstStyle/>
          <a:p>
            <a:pPr marL="0" indent="0"/>
            <a:r>
              <a:rPr lang="en-GB" sz="3000" dirty="0">
                <a:solidFill>
                  <a:srgbClr val="0070C0"/>
                </a:solidFill>
              </a:rPr>
              <a:t>3. Empower our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856" y="2642950"/>
            <a:ext cx="5904656" cy="3057564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Transparent bills for customers</a:t>
            </a: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Remove regulated prices</a:t>
            </a: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Develop a smart market model by 2020</a:t>
            </a:r>
          </a:p>
          <a:p>
            <a:pPr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Smart network regulation for cost-effective network investments</a:t>
            </a:r>
            <a:r>
              <a:rPr lang="en-GB" sz="2800" dirty="0">
                <a:solidFill>
                  <a:srgbClr val="00B0F0"/>
                </a:solidFill>
              </a:rPr>
              <a:t/>
            </a:r>
            <a:br>
              <a:rPr lang="en-GB" sz="2800" dirty="0">
                <a:solidFill>
                  <a:srgbClr val="00B0F0"/>
                </a:solidFill>
              </a:rPr>
            </a:br>
            <a:endParaRPr lang="en-GB" sz="2800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endParaRPr lang="en-GB" sz="2800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7671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340768"/>
            <a:ext cx="9001000" cy="1008112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Customers deserve to reap the rewards of taking an active part in the electricity market</a:t>
            </a:r>
            <a:br>
              <a:rPr lang="en-GB" sz="3000" dirty="0">
                <a:solidFill>
                  <a:srgbClr val="0070C0"/>
                </a:solidFill>
              </a:rPr>
            </a:br>
            <a:endParaRPr lang="en-GB" sz="3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pmandatova\Pictures\WORK\EURELECTRIC customer vi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152209"/>
            <a:ext cx="7990348" cy="44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701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484784"/>
            <a:ext cx="8420100" cy="432048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The EU power sector takes on a leading role through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2996953"/>
            <a:ext cx="8674546" cy="2304256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that are clean, smart and sustainable</a:t>
            </a:r>
          </a:p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that ensure affordable, competitive and secure energy supplies</a:t>
            </a:r>
          </a:p>
          <a:p>
            <a:pPr marL="458787" lvl="1" indent="0">
              <a:buNone/>
            </a:pPr>
            <a:endParaRPr lang="en-GB" sz="2000" i="1" dirty="0">
              <a:solidFill>
                <a:srgbClr val="00B0F0"/>
              </a:solidFill>
              <a:latin typeface="+mj-lt"/>
              <a:ea typeface="+mn-ea"/>
              <a:cs typeface="+mn-cs"/>
            </a:endParaRPr>
          </a:p>
          <a:p>
            <a:pPr marL="458787" lvl="1" indent="0">
              <a:buNone/>
            </a:pPr>
            <a:r>
              <a:rPr lang="en-GB" sz="1600" b="0" i="1" kern="1200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Electricity products and services drive economic growth, creating jobs and prosperity</a:t>
            </a:r>
          </a:p>
          <a:p>
            <a:pPr lvl="1">
              <a:buFontTx/>
              <a:buChar char="-"/>
            </a:pPr>
            <a:endParaRPr lang="en-GB" sz="2000" i="1" kern="1200" dirty="0">
              <a:solidFill>
                <a:srgbClr val="FF6600"/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en-GB" sz="2400" dirty="0" smtClean="0"/>
          </a:p>
          <a:p>
            <a:pPr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54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28800"/>
            <a:ext cx="6912768" cy="496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0728"/>
            <a:ext cx="8420100" cy="864096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3a Transparent bills for customers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60512" y="6557047"/>
            <a:ext cx="15632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Source: EURELECTRIC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168" y="1901478"/>
            <a:ext cx="3207932" cy="3703116"/>
          </a:xfrm>
        </p:spPr>
        <p:txBody>
          <a:bodyPr/>
          <a:lstStyle/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Provide information on the breakdown of cost components</a:t>
            </a:r>
          </a:p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endParaRPr lang="en-GB" sz="2000" i="1" kern="1200" dirty="0">
              <a:solidFill>
                <a:srgbClr val="00B0F0"/>
              </a:solidFill>
              <a:latin typeface="+mj-lt"/>
            </a:endParaRPr>
          </a:p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Accompany all new legislative initiatives with a clear analysis of the cost impact for each category of electricity customers</a:t>
            </a:r>
          </a:p>
          <a:p>
            <a:endParaRPr lang="en-GB" sz="2000" i="1" kern="12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9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149108"/>
            <a:ext cx="8420100" cy="839732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3b Remove regulated prices</a:t>
            </a:r>
            <a:br>
              <a:rPr lang="en-GB" sz="3000" dirty="0">
                <a:solidFill>
                  <a:srgbClr val="0070C0"/>
                </a:solidFill>
              </a:rPr>
            </a:br>
            <a:endParaRPr lang="en-GB" sz="3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mandatova\Pictures\WORK\regulated pr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710835"/>
            <a:ext cx="4577730" cy="49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6496" y="6639163"/>
            <a:ext cx="2844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Source: ACER Market Monitoring Report 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3099" y="1628800"/>
            <a:ext cx="45444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i="1" dirty="0">
                <a:solidFill>
                  <a:srgbClr val="00B0F0"/>
                </a:solidFill>
                <a:latin typeface="+mj-lt"/>
              </a:rPr>
              <a:t>Price caps and regulated retail prices still exist in 18 countries</a:t>
            </a:r>
          </a:p>
          <a:p>
            <a:pPr marL="285750" indent="-285750">
              <a:buFontTx/>
              <a:buChar char="-"/>
            </a:pPr>
            <a:endParaRPr lang="en-GB" sz="2000" b="1" i="1" dirty="0">
              <a:solidFill>
                <a:srgbClr val="00B0F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2000" b="1" i="1" dirty="0">
                <a:solidFill>
                  <a:srgbClr val="00B0F0"/>
                </a:solidFill>
                <a:latin typeface="+mj-lt"/>
              </a:rPr>
              <a:t>Around 49% of households are supplied under regulated prices</a:t>
            </a:r>
          </a:p>
          <a:p>
            <a:pPr marL="285750" indent="-285750">
              <a:buFontTx/>
              <a:buChar char="-"/>
            </a:pPr>
            <a:endParaRPr lang="en-GB" sz="2000" b="1" i="1" dirty="0">
              <a:solidFill>
                <a:srgbClr val="00B0F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2000" b="1" i="1" dirty="0">
                <a:solidFill>
                  <a:srgbClr val="00B0F0"/>
                </a:solidFill>
                <a:latin typeface="+mj-lt"/>
              </a:rPr>
              <a:t>Avoid introducing new restrictions on pricing under the guise of “consumer protection”</a:t>
            </a:r>
          </a:p>
          <a:p>
            <a:pPr marL="285750" indent="-285750">
              <a:buFontTx/>
              <a:buChar char="-"/>
            </a:pP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052736"/>
            <a:ext cx="9001000" cy="1224136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3b Remove regulated prices</a:t>
            </a:r>
            <a:r>
              <a:rPr lang="en-GB" sz="3200" dirty="0">
                <a:solidFill>
                  <a:srgbClr val="00B0F0"/>
                </a:solidFill>
              </a:rPr>
              <a:t/>
            </a:r>
            <a:br>
              <a:rPr lang="en-GB" sz="3200" dirty="0">
                <a:solidFill>
                  <a:srgbClr val="00B0F0"/>
                </a:solidFill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3" name="Picture 3" descr="C:\Users\pmandatova\Pictures\WORK\regulated vs non-regulated retail pr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2322238"/>
            <a:ext cx="7704856" cy="44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6496" y="6535174"/>
            <a:ext cx="2844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Source: ACER Market Monitoring Report  2013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88" y="1652027"/>
            <a:ext cx="92890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i="1" dirty="0">
                <a:solidFill>
                  <a:srgbClr val="00B0F0"/>
                </a:solidFill>
                <a:latin typeface="+mj-lt"/>
              </a:rPr>
              <a:t>On average, retail prices have risen less in countries without price regulation</a:t>
            </a:r>
          </a:p>
          <a:p>
            <a:r>
              <a:rPr lang="en-GB" sz="1800" b="1" dirty="0" smtClean="0">
                <a:solidFill>
                  <a:srgbClr val="00CC99"/>
                </a:solidFill>
                <a:latin typeface="Calibri" pitchFamily="34" charset="0"/>
              </a:rPr>
              <a:t>	</a:t>
            </a:r>
            <a:endParaRPr lang="en-GB" sz="1800" b="1" dirty="0">
              <a:solidFill>
                <a:srgbClr val="00CC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1484784"/>
            <a:ext cx="8420100" cy="432048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3c Develop a smart market model by 2020</a:t>
            </a:r>
            <a:r>
              <a:rPr lang="en-GB" sz="3200" dirty="0">
                <a:solidFill>
                  <a:srgbClr val="00B0F0"/>
                </a:solidFill>
              </a:rPr>
              <a:t/>
            </a:r>
            <a:br>
              <a:rPr lang="en-GB" sz="3200" dirty="0">
                <a:solidFill>
                  <a:srgbClr val="00B0F0"/>
                </a:solidFill>
              </a:rPr>
            </a:b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988840"/>
            <a:ext cx="9217024" cy="1656184"/>
          </a:xfrm>
        </p:spPr>
        <p:txBody>
          <a:bodyPr/>
          <a:lstStyle/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r>
              <a:rPr lang="en-GB" sz="2400" i="1" kern="1200" dirty="0">
                <a:solidFill>
                  <a:srgbClr val="00B0F0"/>
                </a:solidFill>
                <a:latin typeface="+mj-lt"/>
              </a:rPr>
              <a:t>Set up a secure, efficient and transparent framework for data exchange for all parties involved with DSOs as market facilitators</a:t>
            </a:r>
          </a:p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endParaRPr lang="en-GB" sz="2400" i="1" kern="1200" dirty="0">
              <a:solidFill>
                <a:srgbClr val="00B0F0"/>
              </a:solidFill>
              <a:latin typeface="+mj-lt"/>
            </a:endParaRPr>
          </a:p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r>
              <a:rPr lang="en-GB" sz="2400" i="1" kern="1200" dirty="0">
                <a:solidFill>
                  <a:srgbClr val="00B0F0"/>
                </a:solidFill>
                <a:latin typeface="+mj-lt"/>
              </a:rPr>
              <a:t>Ensure high quality retail market processes (e.g. switching)</a:t>
            </a:r>
          </a:p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endParaRPr lang="en-GB" sz="2400" kern="1200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endParaRPr lang="en-GB" sz="2400" kern="1200" dirty="0">
              <a:solidFill>
                <a:srgbClr val="00B050"/>
              </a:solidFill>
              <a:latin typeface="Calibri" pitchFamily="34" charset="0"/>
            </a:endParaRPr>
          </a:p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endParaRPr lang="en-GB" sz="2400" kern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96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052736"/>
            <a:ext cx="8420100" cy="992187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3000" dirty="0">
                <a:solidFill>
                  <a:srgbClr val="0070C0"/>
                </a:solidFill>
              </a:rPr>
              <a:t>3d Smart network regulation for cost-effective network investments</a:t>
            </a:r>
            <a:r>
              <a:rPr lang="en-GB" sz="3200" dirty="0">
                <a:solidFill>
                  <a:srgbClr val="00B0F0"/>
                </a:solidFill>
              </a:rPr>
              <a:t/>
            </a:r>
            <a:br>
              <a:rPr lang="en-GB" sz="3200" dirty="0">
                <a:solidFill>
                  <a:srgbClr val="00B0F0"/>
                </a:solidFill>
              </a:rPr>
            </a:b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92" y="5373216"/>
            <a:ext cx="4968552" cy="1152128"/>
          </a:xfrm>
        </p:spPr>
        <p:txBody>
          <a:bodyPr/>
          <a:lstStyle/>
          <a:p>
            <a:pPr marL="0" indent="0">
              <a:buNone/>
            </a:pPr>
            <a:r>
              <a:rPr lang="en-GB" sz="1800" i="1" kern="1200" dirty="0">
                <a:solidFill>
                  <a:srgbClr val="00B0F0"/>
                </a:solidFill>
                <a:latin typeface="+mj-lt"/>
              </a:rPr>
              <a:t>Today, 50-70% of DSO revenue is recovered using volumetric charges (kWh)</a:t>
            </a:r>
          </a:p>
          <a:p>
            <a:pPr marL="0" indent="0">
              <a:buNone/>
            </a:pPr>
            <a:r>
              <a:rPr lang="en-GB" sz="1800" i="1" kern="1200" dirty="0">
                <a:solidFill>
                  <a:srgbClr val="00B0F0"/>
                </a:solidFill>
                <a:latin typeface="+mj-lt"/>
                <a:sym typeface="Wingdings" pitchFamily="2" charset="2"/>
              </a:rPr>
              <a:t> Move towards more capacity-based network tariffs (kW)</a:t>
            </a:r>
            <a:endParaRPr lang="en-GB" sz="1800" i="1" kern="12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026" name="Picture 2" descr="C:\Users\pmandatova\Pictures\WORK\two sides of the same co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044882"/>
            <a:ext cx="7920880" cy="32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616" y="3042586"/>
            <a:ext cx="1944216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Cost-effective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investments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9144" y="3077219"/>
            <a:ext cx="18002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Cost-reflective network pricing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4488" y="5373216"/>
            <a:ext cx="4392488" cy="1015258"/>
          </a:xfrm>
        </p:spPr>
        <p:txBody>
          <a:bodyPr/>
          <a:lstStyle/>
          <a:p>
            <a:pPr marL="0" indent="0">
              <a:buNone/>
            </a:pPr>
            <a:r>
              <a:rPr lang="en-GB" sz="2000" i="1" kern="1200" dirty="0">
                <a:solidFill>
                  <a:srgbClr val="00B0F0"/>
                </a:solidFill>
                <a:latin typeface="+mj-lt"/>
                <a:sym typeface="Wingdings" pitchFamily="2" charset="2"/>
              </a:rPr>
              <a:t></a:t>
            </a:r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 Incentive for innovation, including smart grids and smart meters </a:t>
            </a:r>
          </a:p>
        </p:txBody>
      </p:sp>
    </p:spTree>
    <p:extLst>
      <p:ext uri="{BB962C8B-B14F-4D97-AF65-F5344CB8AC3E}">
        <p14:creationId xmlns:p14="http://schemas.microsoft.com/office/powerpoint/2010/main" val="41819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628800"/>
            <a:ext cx="8420100" cy="432048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The EU should not give up. But it will need to change its tactics</a:t>
            </a:r>
            <a:br>
              <a:rPr lang="en-GB" sz="3000" dirty="0">
                <a:solidFill>
                  <a:srgbClr val="0070C0"/>
                </a:solidFill>
              </a:rPr>
            </a:b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2348880"/>
            <a:ext cx="6336704" cy="3456383"/>
          </a:xfrm>
        </p:spPr>
        <p:txBody>
          <a:bodyPr/>
          <a:lstStyle/>
          <a:p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Like in a marathon, there are no shortcuts. Certain steps are indispensable towards reaching this goal</a:t>
            </a:r>
          </a:p>
          <a:p>
            <a:pPr marL="0" indent="0">
              <a:buNone/>
            </a:pPr>
            <a:endParaRPr lang="en-GB" sz="2000" i="1" kern="1200" dirty="0">
              <a:solidFill>
                <a:srgbClr val="00B0F0"/>
              </a:solidFill>
              <a:latin typeface="+mj-lt"/>
            </a:endParaRPr>
          </a:p>
          <a:p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Greater focus is needed on achieving objectives in a cost-efficient way (least costly solutions for customers &amp; taxpayers)</a:t>
            </a:r>
          </a:p>
          <a:p>
            <a:pPr marL="0" indent="0">
              <a:buNone/>
            </a:pPr>
            <a:endParaRPr lang="en-GB" sz="2000" i="1" kern="1200" dirty="0">
              <a:solidFill>
                <a:srgbClr val="00B0F0"/>
              </a:solidFill>
              <a:latin typeface="+mj-lt"/>
            </a:endParaRPr>
          </a:p>
          <a:p>
            <a:r>
              <a:rPr lang="en-GB" sz="2000" i="1" kern="1200" dirty="0">
                <a:solidFill>
                  <a:srgbClr val="00B0F0"/>
                </a:solidFill>
                <a:latin typeface="+mj-lt"/>
              </a:rPr>
              <a:t>A coordinated European-wide effort is key</a:t>
            </a:r>
          </a:p>
          <a:p>
            <a:endParaRPr lang="en-GB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1192" y="2924944"/>
            <a:ext cx="2880320" cy="1715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412776"/>
            <a:ext cx="8420100" cy="432048"/>
          </a:xfrm>
        </p:spPr>
        <p:txBody>
          <a:bodyPr/>
          <a:lstStyle/>
          <a:p>
            <a:r>
              <a:rPr lang="en-GB" sz="3000" dirty="0">
                <a:solidFill>
                  <a:srgbClr val="0070C0"/>
                </a:solidFill>
              </a:rPr>
              <a:t>Thank You For Your Attention!</a:t>
            </a:r>
          </a:p>
        </p:txBody>
      </p:sp>
      <p:pic>
        <p:nvPicPr>
          <p:cNvPr id="2050" name="Picture 2" descr="C:\Users\pmandatova\Pictures\WORK\manifesto p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2266754"/>
            <a:ext cx="4212884" cy="40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84784"/>
            <a:ext cx="8420100" cy="720080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EU energy and climate policies should provide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2743200"/>
            <a:ext cx="8420100" cy="2990056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Enabling a consistent and stable framework</a:t>
            </a:r>
          </a:p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Ensuring an enabling investment climate (€1 trillion)</a:t>
            </a:r>
          </a:p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Setting out core objectives (not necessarily policy instruments!)</a:t>
            </a:r>
          </a:p>
          <a:p>
            <a:pPr>
              <a:buFontTx/>
              <a:buChar char="-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Taking a system approach: from customers to generation to grid companies</a:t>
            </a:r>
          </a:p>
          <a:p>
            <a:pPr>
              <a:buFontTx/>
              <a:buChar char="-"/>
            </a:pPr>
            <a:endParaRPr lang="en-GB" sz="2000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880" y="4509120"/>
            <a:ext cx="2266423" cy="226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052513"/>
            <a:ext cx="9289032" cy="99218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However, the run is not going smoothly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2132856"/>
            <a:ext cx="8420100" cy="2017191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The low-carbon transition is more costly than need be</a:t>
            </a:r>
          </a:p>
          <a:p>
            <a:pPr marL="514350" indent="-514350">
              <a:buAutoNum type="alphaUcPeriod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Wholesale prices are stable, but prices for households and business are skyrocketing </a:t>
            </a:r>
          </a:p>
          <a:p>
            <a:pPr marL="514350" indent="-514350">
              <a:buAutoNum type="alphaUcPeriod"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The value of power companies is deteriorating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  <a:latin typeface="+mj-lt"/>
              </a:rPr>
              <a:t>D. </a:t>
            </a:r>
            <a:r>
              <a:rPr lang="en-GB" sz="2000" i="1" dirty="0" smtClean="0">
                <a:solidFill>
                  <a:srgbClr val="00B0F0"/>
                </a:solidFill>
                <a:latin typeface="+mj-lt"/>
              </a:rPr>
              <a:t>   Political </a:t>
            </a:r>
            <a:r>
              <a:rPr lang="en-GB" sz="2000" i="1" dirty="0">
                <a:solidFill>
                  <a:srgbClr val="00B0F0"/>
                </a:solidFill>
                <a:latin typeface="+mj-lt"/>
              </a:rPr>
              <a:t>and regulatory uncertainty are hampering investment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864" y="4221088"/>
            <a:ext cx="2160240" cy="2160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34" y="1196752"/>
            <a:ext cx="9289032" cy="99218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A. The transition towards the low carbon economy is more costly than necessary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4222" y="5955377"/>
            <a:ext cx="6984776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Support totalling 26.3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bn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EUR in 2011* 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692" y="2739116"/>
            <a:ext cx="342370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Average RES unit support at 69.7 EUR / </a:t>
            </a:r>
            <a:r>
              <a:rPr lang="en-GB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MWh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692" y="3744380"/>
            <a:ext cx="409477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Europe-wide ETS but 28 incompatible national support schemes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578846"/>
              </p:ext>
            </p:extLst>
          </p:nvPr>
        </p:nvGraphicFramePr>
        <p:xfrm>
          <a:off x="344488" y="2153440"/>
          <a:ext cx="5293476" cy="336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32864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052513"/>
            <a:ext cx="9289032" cy="864319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B. Customer prices are rising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8" y="2594770"/>
            <a:ext cx="5902572" cy="20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80" y="1825330"/>
            <a:ext cx="94330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Retail customers are not reaping the benefits of falling wholesale prices as the part of the bill set by market forces has shrunk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67" y="4725143"/>
            <a:ext cx="6049933" cy="210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cK 5. Source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31615" y="6576188"/>
            <a:ext cx="25171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3831404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052513"/>
            <a:ext cx="9289032" cy="992187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C. Utilities are underperforming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988840"/>
            <a:ext cx="8494724" cy="425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16445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052513"/>
            <a:ext cx="9289032" cy="1152351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D. The lack of a European approach is hampering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2348880"/>
            <a:ext cx="8420100" cy="41148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28936" y="250128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99"/>
                </a:solidFill>
                <a:latin typeface="+mn-lt"/>
              </a:defRPr>
            </a:lvl3pPr>
            <a:lvl4pPr marL="15986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GB" kern="0" dirty="0" smtClean="0"/>
          </a:p>
          <a:p>
            <a:endParaRPr lang="en-GB" kern="0" dirty="0" smtClean="0"/>
          </a:p>
          <a:p>
            <a:pPr marL="0" indent="0">
              <a:buFontTx/>
              <a:buNone/>
            </a:pPr>
            <a:endParaRPr lang="en-GB" kern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10" y="2196649"/>
            <a:ext cx="7200800" cy="437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614" y="6576200"/>
            <a:ext cx="899348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81038" indent="-681038" defTabSz="956861">
              <a:tabLst>
                <a:tab pos="684213" algn="l"/>
              </a:tabLst>
            </a:pPr>
            <a:r>
              <a:rPr lang="en-US" altLang="zh-CN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SOURCE: EURELECTRIC</a:t>
            </a:r>
          </a:p>
        </p:txBody>
      </p:sp>
    </p:spTree>
    <p:extLst>
      <p:ext uri="{BB962C8B-B14F-4D97-AF65-F5344CB8AC3E}">
        <p14:creationId xmlns:p14="http://schemas.microsoft.com/office/powerpoint/2010/main" val="16445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EgGSIm.BHUSwE9BrkAxY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beNy4kLUK9_cMT.rWB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beNy4kLUK9_cMT.rWB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fABYkMxfEeyOei4eKjGFA"/>
</p:tagLst>
</file>

<file path=ppt/theme/theme1.xml><?xml version="1.0" encoding="utf-8"?>
<a:theme xmlns:a="http://schemas.openxmlformats.org/drawingml/2006/main" name="PowerPoint Template 16 UpcomingEventsPage">
  <a:themeElements>
    <a:clrScheme name="New PowerPoint Template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PowerPoint Template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New PowerPoint Template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w PowerPoint Template00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</TotalTime>
  <Words>1896</Words>
  <Application>Microsoft Office PowerPoint</Application>
  <PresentationFormat>A4 Paper (210x297 mm)</PresentationFormat>
  <Paragraphs>264</Paragraphs>
  <Slides>36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PowerPoint Template 16 UpcomingEventsPage</vt:lpstr>
      <vt:lpstr>EURELECTRIC Manifesto</vt:lpstr>
      <vt:lpstr> Reaching the EU objectives</vt:lpstr>
      <vt:lpstr>The EU power sector takes on a leading role through investments</vt:lpstr>
      <vt:lpstr>EU energy and climate policies should provide direction</vt:lpstr>
      <vt:lpstr>However, the run is not going smoothly</vt:lpstr>
      <vt:lpstr>A. The transition towards the low carbon economy is more costly than necessary</vt:lpstr>
      <vt:lpstr>B. Customer prices are rising</vt:lpstr>
      <vt:lpstr>C. Utilities are underperforming</vt:lpstr>
      <vt:lpstr>D. The lack of a European approach is hampering investment</vt:lpstr>
      <vt:lpstr>EURELECTRIC’s manifesto gives the runner direction and an energy boost</vt:lpstr>
      <vt:lpstr>1. Pursue decarbonisation via strong GHG reduction target + ETS reform </vt:lpstr>
      <vt:lpstr>1a Adopt an economy-wide, binding 2030 GHG reduction of at least 40%</vt:lpstr>
      <vt:lpstr>1b Strengthen the ETS cap</vt:lpstr>
      <vt:lpstr>1c Promote use of electricity in transport, heating and cooling</vt:lpstr>
      <vt:lpstr>2. Secure supply through competitiveness and innovation - revisit our market environment</vt:lpstr>
      <vt:lpstr>2a Integrate RES into the market</vt:lpstr>
      <vt:lpstr>2a All generators should sell their production to the market and carry out the same obligations </vt:lpstr>
      <vt:lpstr>2a Progressively phase out support moving to 2020 and beyond </vt:lpstr>
      <vt:lpstr>2b Generation adequacy should be assessed at least at regional level</vt:lpstr>
      <vt:lpstr>2c Market integration process needs a serious boost…</vt:lpstr>
      <vt:lpstr>2c … in order to achieve the target of the integrated European energy market by 2014</vt:lpstr>
      <vt:lpstr> 2d Promote competitive and flexible gas markets </vt:lpstr>
      <vt:lpstr>Competitive and flexible markets to help ensure smooth integration of RES</vt:lpstr>
      <vt:lpstr>2e Promote innovation in technologies, products, services and business models</vt:lpstr>
      <vt:lpstr>2f Adequate network infrastructure: transmission </vt:lpstr>
      <vt:lpstr>2f Adequate network infrastructure: distribution</vt:lpstr>
      <vt:lpstr>2f Adequate network infrastructure: distribution</vt:lpstr>
      <vt:lpstr>3. Empower our customers</vt:lpstr>
      <vt:lpstr>Customers deserve to reap the rewards of taking an active part in the electricity market </vt:lpstr>
      <vt:lpstr>3a Transparent bills for customers</vt:lpstr>
      <vt:lpstr>3b Remove regulated prices </vt:lpstr>
      <vt:lpstr>3b Remove regulated prices  </vt:lpstr>
      <vt:lpstr>3c Develop a smart market model by 2020 </vt:lpstr>
      <vt:lpstr> 3d Smart network regulation for cost-effective network investments </vt:lpstr>
      <vt:lpstr>The EU should not give up. But it will need to change its tactics </vt:lpstr>
      <vt:lpstr>Thank You For Your Attention!</vt:lpstr>
    </vt:vector>
  </TitlesOfParts>
  <Company>Eurelectric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SCHLOSSER</dc:creator>
  <cp:lastModifiedBy>Evgeniya NIKOLOVA</cp:lastModifiedBy>
  <cp:revision>394</cp:revision>
  <cp:lastPrinted>2014-01-10T10:24:32Z</cp:lastPrinted>
  <dcterms:created xsi:type="dcterms:W3CDTF">2013-07-12T15:03:06Z</dcterms:created>
  <dcterms:modified xsi:type="dcterms:W3CDTF">2014-01-22T13:57:54Z</dcterms:modified>
</cp:coreProperties>
</file>